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89" r:id="rId2"/>
    <p:sldId id="284" r:id="rId3"/>
    <p:sldId id="306" r:id="rId4"/>
    <p:sldId id="256" r:id="rId5"/>
    <p:sldId id="304" r:id="rId6"/>
    <p:sldId id="302" r:id="rId7"/>
    <p:sldId id="287" r:id="rId8"/>
    <p:sldId id="275" r:id="rId9"/>
    <p:sldId id="264" r:id="rId10"/>
    <p:sldId id="267" r:id="rId11"/>
    <p:sldId id="269" r:id="rId12"/>
    <p:sldId id="272" r:id="rId13"/>
    <p:sldId id="276" r:id="rId14"/>
    <p:sldId id="305" r:id="rId15"/>
    <p:sldId id="278" r:id="rId16"/>
    <p:sldId id="285" r:id="rId17"/>
    <p:sldId id="279" r:id="rId18"/>
    <p:sldId id="281" r:id="rId19"/>
    <p:sldId id="282" r:id="rId20"/>
    <p:sldId id="303" r:id="rId21"/>
    <p:sldId id="307" r:id="rId22"/>
    <p:sldId id="308" r:id="rId23"/>
    <p:sldId id="309" r:id="rId24"/>
    <p:sldId id="310" r:id="rId25"/>
    <p:sldId id="283" r:id="rId26"/>
    <p:sldId id="273" r:id="rId27"/>
    <p:sldId id="288" r:id="rId28"/>
  </p:sldIdLst>
  <p:sldSz cx="9144000" cy="6858000" type="screen4x3"/>
  <p:notesSz cx="6858000" cy="9947275"/>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9FC"/>
    <a:srgbClr val="CBF1F9"/>
    <a:srgbClr val="C0EFF8"/>
    <a:srgbClr val="A5E8F5"/>
    <a:srgbClr val="CCFFFF"/>
    <a:srgbClr val="FFFF00"/>
    <a:srgbClr val="00CC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01" autoAdjust="0"/>
    <p:restoredTop sz="94660"/>
  </p:normalViewPr>
  <p:slideViewPr>
    <p:cSldViewPr>
      <p:cViewPr>
        <p:scale>
          <a:sx n="108" d="100"/>
          <a:sy n="108" d="100"/>
        </p:scale>
        <p:origin x="-8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pPr>
              <a:defRPr/>
            </a:pPr>
            <a:endParaRPr lang="tr-TR"/>
          </a:p>
        </p:txBody>
      </p:sp>
      <p:sp>
        <p:nvSpPr>
          <p:cNvPr id="3" name="2 Veri Yer Tutucusu"/>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pPr>
              <a:defRPr/>
            </a:pPr>
            <a:endParaRPr lang="tr-TR"/>
          </a:p>
        </p:txBody>
      </p:sp>
      <p:sp>
        <p:nvSpPr>
          <p:cNvPr id="4" name="3 Altbilgi Yer Tutucusu"/>
          <p:cNvSpPr>
            <a:spLocks noGrp="1"/>
          </p:cNvSpPr>
          <p:nvPr>
            <p:ph type="ftr" sz="quarter" idx="2"/>
          </p:nvPr>
        </p:nvSpPr>
        <p:spPr>
          <a:xfrm>
            <a:off x="0" y="9448800"/>
            <a:ext cx="2971800" cy="496888"/>
          </a:xfrm>
          <a:prstGeom prst="rect">
            <a:avLst/>
          </a:prstGeom>
        </p:spPr>
        <p:txBody>
          <a:bodyPr vert="horz" lIns="91440" tIns="45720" rIns="91440" bIns="45720" rtlCol="0" anchor="b"/>
          <a:lstStyle>
            <a:lvl1pPr algn="l">
              <a:defRPr sz="1200"/>
            </a:lvl1pPr>
          </a:lstStyle>
          <a:p>
            <a:pPr>
              <a:defRPr/>
            </a:pPr>
            <a:endParaRPr lang="tr-TR"/>
          </a:p>
        </p:txBody>
      </p:sp>
      <p:sp>
        <p:nvSpPr>
          <p:cNvPr id="5" name="4 Slayt Numarası Yer Tutucusu"/>
          <p:cNvSpPr>
            <a:spLocks noGrp="1"/>
          </p:cNvSpPr>
          <p:nvPr>
            <p:ph type="sldNum" sz="quarter" idx="3"/>
          </p:nvPr>
        </p:nvSpPr>
        <p:spPr>
          <a:xfrm>
            <a:off x="3884613" y="9448800"/>
            <a:ext cx="2971800" cy="496888"/>
          </a:xfrm>
          <a:prstGeom prst="rect">
            <a:avLst/>
          </a:prstGeom>
        </p:spPr>
        <p:txBody>
          <a:bodyPr vert="horz" lIns="91440" tIns="45720" rIns="91440" bIns="45720" rtlCol="0" anchor="b"/>
          <a:lstStyle>
            <a:lvl1pPr algn="r">
              <a:defRPr sz="1200"/>
            </a:lvl1pPr>
          </a:lstStyle>
          <a:p>
            <a:pPr>
              <a:defRPr/>
            </a:pPr>
            <a:fld id="{EE81D3A9-7DC6-4F5E-AC43-F000ACF5EB8D}" type="slidenum">
              <a:rPr lang="tr-TR"/>
              <a:pPr>
                <a:defRPr/>
              </a:pPr>
              <a:t>‹#›</a:t>
            </a:fld>
            <a:endParaRPr lang="tr-TR"/>
          </a:p>
        </p:txBody>
      </p:sp>
    </p:spTree>
    <p:extLst>
      <p:ext uri="{BB962C8B-B14F-4D97-AF65-F5344CB8AC3E}">
        <p14:creationId xmlns:p14="http://schemas.microsoft.com/office/powerpoint/2010/main" val="24572515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tr-TR"/>
          </a:p>
        </p:txBody>
      </p:sp>
      <p:sp>
        <p:nvSpPr>
          <p:cNvPr id="18435" name="Rectangle 3"/>
          <p:cNvSpPr>
            <a:spLocks noGrp="1" noChangeArrowheads="1"/>
          </p:cNvSpPr>
          <p:nvPr>
            <p:ph type="dt" idx="1"/>
          </p:nvPr>
        </p:nvSpPr>
        <p:spPr bwMode="auto">
          <a:xfrm>
            <a:off x="3884613"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endParaRPr lang="tr-TR"/>
          </a:p>
        </p:txBody>
      </p:sp>
      <p:sp>
        <p:nvSpPr>
          <p:cNvPr id="31748" name="Rectangle 4"/>
          <p:cNvSpPr>
            <a:spLocks noGrp="1" noRot="1" noChangeAspect="1" noChangeArrowheads="1" noTextEdit="1"/>
          </p:cNvSpPr>
          <p:nvPr>
            <p:ph type="sldImg" idx="2"/>
          </p:nvPr>
        </p:nvSpPr>
        <p:spPr bwMode="auto">
          <a:xfrm>
            <a:off x="942975" y="746125"/>
            <a:ext cx="4972050" cy="3730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685800" y="4724400"/>
            <a:ext cx="5486400" cy="4476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18438" name="Rectangle 6"/>
          <p:cNvSpPr>
            <a:spLocks noGrp="1" noChangeArrowheads="1"/>
          </p:cNvSpPr>
          <p:nvPr>
            <p:ph type="ftr" sz="quarter" idx="4"/>
          </p:nvPr>
        </p:nvSpPr>
        <p:spPr bwMode="auto">
          <a:xfrm>
            <a:off x="0" y="944880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tr-TR"/>
          </a:p>
        </p:txBody>
      </p:sp>
      <p:sp>
        <p:nvSpPr>
          <p:cNvPr id="18439" name="Rectangle 7"/>
          <p:cNvSpPr>
            <a:spLocks noGrp="1" noChangeArrowheads="1"/>
          </p:cNvSpPr>
          <p:nvPr>
            <p:ph type="sldNum" sz="quarter" idx="5"/>
          </p:nvPr>
        </p:nvSpPr>
        <p:spPr bwMode="auto">
          <a:xfrm>
            <a:off x="3884613" y="944880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CA893626-ECDE-4F2A-BDDE-A89298F1442C}" type="slidenum">
              <a:rPr lang="tr-TR"/>
              <a:pPr>
                <a:defRPr/>
              </a:pPr>
              <a:t>‹#›</a:t>
            </a:fld>
            <a:endParaRPr lang="tr-TR"/>
          </a:p>
        </p:txBody>
      </p:sp>
    </p:spTree>
    <p:extLst>
      <p:ext uri="{BB962C8B-B14F-4D97-AF65-F5344CB8AC3E}">
        <p14:creationId xmlns:p14="http://schemas.microsoft.com/office/powerpoint/2010/main" val="245432489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CA893626-ECDE-4F2A-BDDE-A89298F1442C}" type="slidenum">
              <a:rPr lang="tr-TR" smtClean="0"/>
              <a:pPr>
                <a:defRPr/>
              </a:pPr>
              <a:t>1</a:t>
            </a:fld>
            <a:endParaRPr lang="tr-TR"/>
          </a:p>
        </p:txBody>
      </p:sp>
      <p:sp>
        <p:nvSpPr>
          <p:cNvPr id="5" name="Veri Yer Tutucusu 4"/>
          <p:cNvSpPr>
            <a:spLocks noGrp="1"/>
          </p:cNvSpPr>
          <p:nvPr>
            <p:ph type="dt" idx="11"/>
          </p:nvPr>
        </p:nvSpPr>
        <p:spPr/>
        <p:txBody>
          <a:bodyPr/>
          <a:lstStyle/>
          <a:p>
            <a:pPr>
              <a:defRPr/>
            </a:pPr>
            <a:endParaRPr lang="tr-TR"/>
          </a:p>
        </p:txBody>
      </p:sp>
    </p:spTree>
    <p:extLst>
      <p:ext uri="{BB962C8B-B14F-4D97-AF65-F5344CB8AC3E}">
        <p14:creationId xmlns:p14="http://schemas.microsoft.com/office/powerpoint/2010/main" val="352404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4BEB121-ACD0-42D7-97A5-E0C92B2CE231}" type="slidenum">
              <a:rPr lang="tr-TR" altLang="tr-TR" smtClean="0"/>
              <a:pPr eaLnBrk="1" hangingPunct="1">
                <a:spcBef>
                  <a:spcPct val="0"/>
                </a:spcBef>
              </a:pPr>
              <a:t>7</a:t>
            </a:fld>
            <a:endParaRPr lang="tr-TR" altLang="tr-T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
        <p:nvSpPr>
          <p:cNvPr id="2" name="Veri Yer Tutucusu 1"/>
          <p:cNvSpPr>
            <a:spLocks noGrp="1"/>
          </p:cNvSpPr>
          <p:nvPr>
            <p:ph type="dt" idx="10"/>
          </p:nvPr>
        </p:nvSpPr>
        <p:spPr/>
        <p:txBody>
          <a:bodyPr/>
          <a:lstStyle/>
          <a:p>
            <a:pPr>
              <a:defRPr/>
            </a:pPr>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4613" y="9448800"/>
            <a:ext cx="29718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7BA99E18-2EF8-432F-A9B8-975DA745405A}" type="slidenum">
              <a:rPr lang="tr-TR" altLang="tr-TR">
                <a:latin typeface="Arial" charset="0"/>
              </a:rPr>
              <a:pPr algn="r" eaLnBrk="1" hangingPunct="1">
                <a:spcBef>
                  <a:spcPct val="0"/>
                </a:spcBef>
              </a:pPr>
              <a:t>15</a:t>
            </a:fld>
            <a:endParaRPr lang="tr-TR" altLang="tr-TR">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
        <p:nvSpPr>
          <p:cNvPr id="2" name="Veri Yer Tutucusu 1"/>
          <p:cNvSpPr>
            <a:spLocks noGrp="1"/>
          </p:cNvSpPr>
          <p:nvPr>
            <p:ph type="dt" idx="10"/>
          </p:nvPr>
        </p:nvSpPr>
        <p:spPr/>
        <p:txBody>
          <a:bodyPr/>
          <a:lstStyle/>
          <a:p>
            <a:pPr>
              <a:defRPr/>
            </a:pPr>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6EB4182-E707-4EF3-8E62-9535DD0AF3D8}" type="slidenum">
              <a:rPr lang="tr-TR" altLang="tr-TR" smtClean="0"/>
              <a:pPr eaLnBrk="1" hangingPunct="1">
                <a:spcBef>
                  <a:spcPct val="0"/>
                </a:spcBef>
              </a:pPr>
              <a:t>16</a:t>
            </a:fld>
            <a:endParaRPr lang="tr-TR" altLang="tr-T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
        <p:nvSpPr>
          <p:cNvPr id="2" name="Veri Yer Tutucusu 1"/>
          <p:cNvSpPr>
            <a:spLocks noGrp="1"/>
          </p:cNvSpPr>
          <p:nvPr>
            <p:ph type="dt" idx="10"/>
          </p:nvPr>
        </p:nvSpPr>
        <p:spPr/>
        <p:txBody>
          <a:bodyPr/>
          <a:lstStyle/>
          <a:p>
            <a:pPr>
              <a:defRPr/>
            </a:pPr>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fld id="{B1157F27-17A6-4146-B9E8-87A15E722754}" type="datetime10">
              <a:rPr lang="tr-TR" smtClean="0"/>
              <a:t>11:02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7CB0203-3748-4F02-A312-E319A28A4685}" type="slidenum">
              <a:rPr lang="tr-TR"/>
              <a:pPr>
                <a:defRPr/>
              </a:pPr>
              <a:t>‹#›</a:t>
            </a:fld>
            <a:endParaRPr lang="tr-TR"/>
          </a:p>
        </p:txBody>
      </p:sp>
    </p:spTree>
    <p:extLst>
      <p:ext uri="{BB962C8B-B14F-4D97-AF65-F5344CB8AC3E}">
        <p14:creationId xmlns:p14="http://schemas.microsoft.com/office/powerpoint/2010/main" val="105372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A3DD1703-0093-4076-B1FF-A1AB24CA83D3}" type="datetime10">
              <a:rPr lang="tr-TR" smtClean="0"/>
              <a:t>11:02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65F72069-285D-46A2-B5E9-B34ACF1FD1A9}" type="slidenum">
              <a:rPr lang="tr-TR"/>
              <a:pPr>
                <a:defRPr/>
              </a:pPr>
              <a:t>‹#›</a:t>
            </a:fld>
            <a:endParaRPr lang="tr-TR"/>
          </a:p>
        </p:txBody>
      </p:sp>
    </p:spTree>
    <p:extLst>
      <p:ext uri="{BB962C8B-B14F-4D97-AF65-F5344CB8AC3E}">
        <p14:creationId xmlns:p14="http://schemas.microsoft.com/office/powerpoint/2010/main" val="3229699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2251AC7B-A0BB-4BE3-B08F-58E2EE62D338}" type="datetime10">
              <a:rPr lang="tr-TR" smtClean="0"/>
              <a:t>11:02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7DE15BD-6CD7-4E13-B2CD-A9B0B2745893}" type="slidenum">
              <a:rPr lang="tr-TR"/>
              <a:pPr>
                <a:defRPr/>
              </a:pPr>
              <a:t>‹#›</a:t>
            </a:fld>
            <a:endParaRPr lang="tr-TR"/>
          </a:p>
        </p:txBody>
      </p:sp>
    </p:spTree>
    <p:extLst>
      <p:ext uri="{BB962C8B-B14F-4D97-AF65-F5344CB8AC3E}">
        <p14:creationId xmlns:p14="http://schemas.microsoft.com/office/powerpoint/2010/main" val="2110819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p:txBody>
          <a:bodyPr/>
          <a:lstStyle>
            <a:lvl1pPr>
              <a:defRPr/>
            </a:lvl1pPr>
          </a:lstStyle>
          <a:p>
            <a:pPr>
              <a:defRPr/>
            </a:pPr>
            <a:fld id="{D636AAC8-F5BE-4CF6-B47C-0C3E5BE6982A}" type="datetime10">
              <a:rPr lang="tr-TR" smtClean="0"/>
              <a:t>11:02</a:t>
            </a:fld>
            <a:endParaRPr lang="tr-TR"/>
          </a:p>
        </p:txBody>
      </p:sp>
      <p:sp>
        <p:nvSpPr>
          <p:cNvPr id="6" name="Rectangle 5"/>
          <p:cNvSpPr>
            <a:spLocks noGrp="1" noChangeArrowheads="1"/>
          </p:cNvSpPr>
          <p:nvPr>
            <p:ph type="ftr" sz="quarter" idx="11"/>
          </p:nvPr>
        </p:nvSpPr>
        <p:spPr/>
        <p:txBody>
          <a:bodyPr/>
          <a:lstStyle>
            <a:lvl1pPr>
              <a:defRPr/>
            </a:lvl1pPr>
          </a:lstStyle>
          <a:p>
            <a:pPr>
              <a:defRPr/>
            </a:pPr>
            <a:endParaRPr lang="tr-TR"/>
          </a:p>
        </p:txBody>
      </p:sp>
      <p:sp>
        <p:nvSpPr>
          <p:cNvPr id="7" name="Rectangle 6"/>
          <p:cNvSpPr>
            <a:spLocks noGrp="1" noChangeArrowheads="1"/>
          </p:cNvSpPr>
          <p:nvPr>
            <p:ph type="sldNum" sz="quarter" idx="12"/>
          </p:nvPr>
        </p:nvSpPr>
        <p:spPr/>
        <p:txBody>
          <a:bodyPr/>
          <a:lstStyle>
            <a:lvl1pPr>
              <a:defRPr/>
            </a:lvl1pPr>
          </a:lstStyle>
          <a:p>
            <a:pPr>
              <a:defRPr/>
            </a:pPr>
            <a:fld id="{B9D73321-DAEB-44E9-9FA6-E7661B04B6F9}" type="slidenum">
              <a:rPr lang="tr-TR"/>
              <a:pPr>
                <a:defRPr/>
              </a:pPr>
              <a:t>‹#›</a:t>
            </a:fld>
            <a:endParaRPr lang="tr-TR"/>
          </a:p>
        </p:txBody>
      </p:sp>
    </p:spTree>
    <p:extLst>
      <p:ext uri="{BB962C8B-B14F-4D97-AF65-F5344CB8AC3E}">
        <p14:creationId xmlns:p14="http://schemas.microsoft.com/office/powerpoint/2010/main" val="399618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9932EFAD-B4CA-413A-A651-48B32BBB6B08}" type="datetime10">
              <a:rPr lang="tr-TR" smtClean="0"/>
              <a:t>11:02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435A432-BFD5-4DD9-8889-77F18C6B9B24}" type="slidenum">
              <a:rPr lang="tr-TR"/>
              <a:pPr>
                <a:defRPr/>
              </a:pPr>
              <a:t>‹#›</a:t>
            </a:fld>
            <a:endParaRPr lang="tr-TR"/>
          </a:p>
        </p:txBody>
      </p:sp>
    </p:spTree>
    <p:extLst>
      <p:ext uri="{BB962C8B-B14F-4D97-AF65-F5344CB8AC3E}">
        <p14:creationId xmlns:p14="http://schemas.microsoft.com/office/powerpoint/2010/main" val="2637230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6E360996-0605-4CEC-B31A-8FF56A351FC5}" type="datetime10">
              <a:rPr lang="tr-TR" smtClean="0"/>
              <a:t>11:02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CDD4498E-5F4D-480C-A7F7-BE1791422B6B}" type="slidenum">
              <a:rPr lang="tr-TR"/>
              <a:pPr>
                <a:defRPr/>
              </a:pPr>
              <a:t>‹#›</a:t>
            </a:fld>
            <a:endParaRPr lang="tr-TR"/>
          </a:p>
        </p:txBody>
      </p:sp>
    </p:spTree>
    <p:extLst>
      <p:ext uri="{BB962C8B-B14F-4D97-AF65-F5344CB8AC3E}">
        <p14:creationId xmlns:p14="http://schemas.microsoft.com/office/powerpoint/2010/main" val="290047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91E86B15-DA3E-43B6-8330-975C3868ED8F}" type="datetime10">
              <a:rPr lang="tr-TR" smtClean="0"/>
              <a:t>11:02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839D156F-A1FB-4D91-BD7D-5918C4CB5575}" type="slidenum">
              <a:rPr lang="tr-TR"/>
              <a:pPr>
                <a:defRPr/>
              </a:pPr>
              <a:t>‹#›</a:t>
            </a:fld>
            <a:endParaRPr lang="tr-TR"/>
          </a:p>
        </p:txBody>
      </p:sp>
    </p:spTree>
    <p:extLst>
      <p:ext uri="{BB962C8B-B14F-4D97-AF65-F5344CB8AC3E}">
        <p14:creationId xmlns:p14="http://schemas.microsoft.com/office/powerpoint/2010/main" val="1304009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7086E59E-299F-4C92-BD58-50975D0E95DF}" type="datetime10">
              <a:rPr lang="tr-TR" smtClean="0"/>
              <a:t>11:02</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37E02649-A4CD-4C1D-85C9-828F7694DC75}" type="slidenum">
              <a:rPr lang="tr-TR"/>
              <a:pPr>
                <a:defRPr/>
              </a:pPr>
              <a:t>‹#›</a:t>
            </a:fld>
            <a:endParaRPr lang="tr-TR"/>
          </a:p>
        </p:txBody>
      </p:sp>
    </p:spTree>
    <p:extLst>
      <p:ext uri="{BB962C8B-B14F-4D97-AF65-F5344CB8AC3E}">
        <p14:creationId xmlns:p14="http://schemas.microsoft.com/office/powerpoint/2010/main" val="3138259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F4A9EA41-2AD4-4602-9601-8D7F5EF05071}" type="datetime10">
              <a:rPr lang="tr-TR" smtClean="0"/>
              <a:t>11:02</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21700CF8-73E9-421E-A6D2-08B56CA982EF}" type="slidenum">
              <a:rPr lang="tr-TR"/>
              <a:pPr>
                <a:defRPr/>
              </a:pPr>
              <a:t>‹#›</a:t>
            </a:fld>
            <a:endParaRPr lang="tr-TR"/>
          </a:p>
        </p:txBody>
      </p:sp>
    </p:spTree>
    <p:extLst>
      <p:ext uri="{BB962C8B-B14F-4D97-AF65-F5344CB8AC3E}">
        <p14:creationId xmlns:p14="http://schemas.microsoft.com/office/powerpoint/2010/main" val="947253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91935D32-D0A6-4440-9D18-38FECE8F6087}" type="datetime10">
              <a:rPr lang="tr-TR" smtClean="0"/>
              <a:t>11:02</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19378C9B-9DF0-4B91-8680-C8AD8CE7A75C}" type="slidenum">
              <a:rPr lang="tr-TR"/>
              <a:pPr>
                <a:defRPr/>
              </a:pPr>
              <a:t>‹#›</a:t>
            </a:fld>
            <a:endParaRPr lang="tr-TR"/>
          </a:p>
        </p:txBody>
      </p:sp>
    </p:spTree>
    <p:extLst>
      <p:ext uri="{BB962C8B-B14F-4D97-AF65-F5344CB8AC3E}">
        <p14:creationId xmlns:p14="http://schemas.microsoft.com/office/powerpoint/2010/main" val="3539422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5D0BE918-3D1A-48A7-A3D3-1145B52E667D}" type="datetime10">
              <a:rPr lang="tr-TR" smtClean="0"/>
              <a:t>11:02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AC3B9DC2-F04B-4B76-BCAC-A743D7DBE4F9}" type="slidenum">
              <a:rPr lang="tr-TR"/>
              <a:pPr>
                <a:defRPr/>
              </a:pPr>
              <a:t>‹#›</a:t>
            </a:fld>
            <a:endParaRPr lang="tr-TR"/>
          </a:p>
        </p:txBody>
      </p:sp>
    </p:spTree>
    <p:extLst>
      <p:ext uri="{BB962C8B-B14F-4D97-AF65-F5344CB8AC3E}">
        <p14:creationId xmlns:p14="http://schemas.microsoft.com/office/powerpoint/2010/main" val="1367741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simgeyi tıklatın</a:t>
            </a: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353B81F-EBD5-4F68-8D63-016667C3BE18}" type="datetime10">
              <a:rPr lang="tr-TR" smtClean="0"/>
              <a:t>11:02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1F301BCC-AA11-46F4-98B9-33B09C23789E}" type="slidenum">
              <a:rPr lang="tr-TR"/>
              <a:pPr>
                <a:defRPr/>
              </a:pPr>
              <a:t>‹#›</a:t>
            </a:fld>
            <a:endParaRPr lang="tr-TR"/>
          </a:p>
        </p:txBody>
      </p:sp>
    </p:spTree>
    <p:extLst>
      <p:ext uri="{BB962C8B-B14F-4D97-AF65-F5344CB8AC3E}">
        <p14:creationId xmlns:p14="http://schemas.microsoft.com/office/powerpoint/2010/main" val="2631902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D514CF5-8E01-4B12-80AB-816CE9ACCA0E}" type="datetime10">
              <a:rPr lang="tr-TR" smtClean="0"/>
              <a:t>11:02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C3AB3BA-405F-4901-9C57-A3D561D9742A}"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Başlık"/>
          <p:cNvSpPr>
            <a:spLocks noGrp="1"/>
          </p:cNvSpPr>
          <p:nvPr>
            <p:ph type="ctrTitle"/>
          </p:nvPr>
        </p:nvSpPr>
        <p:spPr>
          <a:xfrm>
            <a:off x="755576" y="476672"/>
            <a:ext cx="7772400" cy="6192688"/>
          </a:xfrm>
        </p:spPr>
        <p:txBody>
          <a:bodyPr/>
          <a:lstStyle/>
          <a:p>
            <a:pPr>
              <a:spcAft>
                <a:spcPts val="600"/>
              </a:spcAft>
            </a:pPr>
            <a:r>
              <a:rPr lang="tr-TR" altLang="tr-TR" sz="5400" b="1" dirty="0">
                <a:solidFill>
                  <a:srgbClr val="FF0000"/>
                </a:solidFill>
                <a:latin typeface="Comic Sans MS" pitchFamily="66" charset="0"/>
              </a:rPr>
              <a:t>BAŞARIYA GİDEN YOLDA </a:t>
            </a:r>
            <a:br>
              <a:rPr lang="tr-TR" altLang="tr-TR" sz="5400" b="1" dirty="0">
                <a:solidFill>
                  <a:srgbClr val="FF0000"/>
                </a:solidFill>
                <a:latin typeface="Comic Sans MS" pitchFamily="66" charset="0"/>
              </a:rPr>
            </a:br>
            <a:r>
              <a:rPr lang="tr-TR" altLang="tr-TR" sz="5400" b="1" dirty="0">
                <a:solidFill>
                  <a:srgbClr val="FF0000"/>
                </a:solidFill>
                <a:latin typeface="Comic Sans MS" pitchFamily="66" charset="0"/>
              </a:rPr>
              <a:t/>
            </a:r>
            <a:br>
              <a:rPr lang="tr-TR" altLang="tr-TR" sz="5400" b="1" dirty="0">
                <a:solidFill>
                  <a:srgbClr val="FF0000"/>
                </a:solidFill>
                <a:latin typeface="Comic Sans MS" pitchFamily="66" charset="0"/>
              </a:rPr>
            </a:br>
            <a:r>
              <a:rPr lang="tr-TR" altLang="tr-TR" sz="5400" b="1" dirty="0">
                <a:solidFill>
                  <a:srgbClr val="FF0000"/>
                </a:solidFill>
                <a:latin typeface="Comic Sans MS" pitchFamily="66" charset="0"/>
              </a:rPr>
              <a:t>“VERİMLİ ÇALIŞMA”</a:t>
            </a:r>
            <a:br>
              <a:rPr lang="tr-TR" altLang="tr-TR" sz="5400" b="1" dirty="0">
                <a:solidFill>
                  <a:srgbClr val="FF0000"/>
                </a:solidFill>
                <a:latin typeface="Comic Sans MS" pitchFamily="66" charset="0"/>
              </a:rPr>
            </a:br>
            <a:r>
              <a:rPr lang="tr-TR" altLang="tr-TR" sz="5400" b="1" dirty="0">
                <a:solidFill>
                  <a:srgbClr val="FF0000"/>
                </a:solidFill>
                <a:latin typeface="Comic Sans MS" pitchFamily="66" charset="0"/>
              </a:rPr>
              <a:t/>
            </a:r>
            <a:br>
              <a:rPr lang="tr-TR" altLang="tr-TR" sz="5400" b="1" dirty="0">
                <a:solidFill>
                  <a:srgbClr val="FF0000"/>
                </a:solidFill>
                <a:latin typeface="Comic Sans MS" pitchFamily="66" charset="0"/>
              </a:rPr>
            </a:br>
            <a:endParaRPr lang="tr-TR" altLang="tr-TR" sz="6000" b="1" dirty="0">
              <a:solidFill>
                <a:schemeClr val="tx2"/>
              </a:solidFill>
              <a:latin typeface="Comic Sans MS"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pPr eaLnBrk="1" hangingPunct="1"/>
            <a:r>
              <a:rPr lang="tr-TR" altLang="tr-TR" i="1">
                <a:solidFill>
                  <a:srgbClr val="3406C8"/>
                </a:solidFill>
                <a:latin typeface="Trebuchet MS" pitchFamily="34" charset="0"/>
              </a:rPr>
              <a:t>Hafızanın işleyişi ve unutma</a:t>
            </a:r>
          </a:p>
        </p:txBody>
      </p:sp>
      <p:sp>
        <p:nvSpPr>
          <p:cNvPr id="15363" name="Line 3"/>
          <p:cNvSpPr>
            <a:spLocks noChangeShapeType="1"/>
          </p:cNvSpPr>
          <p:nvPr/>
        </p:nvSpPr>
        <p:spPr bwMode="auto">
          <a:xfrm>
            <a:off x="2590800" y="2057400"/>
            <a:ext cx="0" cy="3810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15364" name="Line 4"/>
          <p:cNvSpPr>
            <a:spLocks noChangeShapeType="1"/>
          </p:cNvSpPr>
          <p:nvPr/>
        </p:nvSpPr>
        <p:spPr bwMode="auto">
          <a:xfrm>
            <a:off x="2438400" y="5715000"/>
            <a:ext cx="4800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15365" name="Line 5"/>
          <p:cNvSpPr>
            <a:spLocks noChangeShapeType="1"/>
          </p:cNvSpPr>
          <p:nvPr/>
        </p:nvSpPr>
        <p:spPr bwMode="auto">
          <a:xfrm flipH="1">
            <a:off x="2438400" y="2057400"/>
            <a:ext cx="15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15366" name="Line 6"/>
          <p:cNvSpPr>
            <a:spLocks noChangeShapeType="1"/>
          </p:cNvSpPr>
          <p:nvPr/>
        </p:nvSpPr>
        <p:spPr bwMode="auto">
          <a:xfrm flipH="1">
            <a:off x="2438400" y="5410200"/>
            <a:ext cx="15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15367" name="Line 7"/>
          <p:cNvSpPr>
            <a:spLocks noChangeShapeType="1"/>
          </p:cNvSpPr>
          <p:nvPr/>
        </p:nvSpPr>
        <p:spPr bwMode="auto">
          <a:xfrm flipH="1">
            <a:off x="2438400" y="5048250"/>
            <a:ext cx="15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15368" name="Line 8"/>
          <p:cNvSpPr>
            <a:spLocks noChangeShapeType="1"/>
          </p:cNvSpPr>
          <p:nvPr/>
        </p:nvSpPr>
        <p:spPr bwMode="auto">
          <a:xfrm flipH="1">
            <a:off x="2438400" y="4667250"/>
            <a:ext cx="15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15369" name="Line 9"/>
          <p:cNvSpPr>
            <a:spLocks noChangeShapeType="1"/>
          </p:cNvSpPr>
          <p:nvPr/>
        </p:nvSpPr>
        <p:spPr bwMode="auto">
          <a:xfrm flipH="1">
            <a:off x="2438400" y="4248150"/>
            <a:ext cx="15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15370" name="Line 10"/>
          <p:cNvSpPr>
            <a:spLocks noChangeShapeType="1"/>
          </p:cNvSpPr>
          <p:nvPr/>
        </p:nvSpPr>
        <p:spPr bwMode="auto">
          <a:xfrm flipH="1">
            <a:off x="2438400" y="3829050"/>
            <a:ext cx="15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15371" name="Line 11"/>
          <p:cNvSpPr>
            <a:spLocks noChangeShapeType="1"/>
          </p:cNvSpPr>
          <p:nvPr/>
        </p:nvSpPr>
        <p:spPr bwMode="auto">
          <a:xfrm flipH="1">
            <a:off x="2438400" y="3429000"/>
            <a:ext cx="15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15372" name="Line 12"/>
          <p:cNvSpPr>
            <a:spLocks noChangeShapeType="1"/>
          </p:cNvSpPr>
          <p:nvPr/>
        </p:nvSpPr>
        <p:spPr bwMode="auto">
          <a:xfrm>
            <a:off x="7239000" y="5715000"/>
            <a:ext cx="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15373" name="Line 13"/>
          <p:cNvSpPr>
            <a:spLocks noChangeShapeType="1"/>
          </p:cNvSpPr>
          <p:nvPr/>
        </p:nvSpPr>
        <p:spPr bwMode="auto">
          <a:xfrm>
            <a:off x="5410200" y="5715000"/>
            <a:ext cx="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15374" name="Line 14"/>
          <p:cNvSpPr>
            <a:spLocks noChangeShapeType="1"/>
          </p:cNvSpPr>
          <p:nvPr/>
        </p:nvSpPr>
        <p:spPr bwMode="auto">
          <a:xfrm>
            <a:off x="4648200" y="5715000"/>
            <a:ext cx="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15375" name="Line 15"/>
          <p:cNvSpPr>
            <a:spLocks noChangeShapeType="1"/>
          </p:cNvSpPr>
          <p:nvPr/>
        </p:nvSpPr>
        <p:spPr bwMode="auto">
          <a:xfrm>
            <a:off x="3962400" y="5715000"/>
            <a:ext cx="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15376" name="Text Box 16"/>
          <p:cNvSpPr txBox="1">
            <a:spLocks noChangeArrowheads="1"/>
          </p:cNvSpPr>
          <p:nvPr/>
        </p:nvSpPr>
        <p:spPr bwMode="auto">
          <a:xfrm>
            <a:off x="3657600" y="59436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tr-TR" altLang="tr-TR" sz="1400">
                <a:latin typeface="Times New Roman" pitchFamily="18" charset="0"/>
              </a:rPr>
              <a:t>1 gün</a:t>
            </a:r>
          </a:p>
        </p:txBody>
      </p:sp>
      <p:sp>
        <p:nvSpPr>
          <p:cNvPr id="15377" name="Text Box 17"/>
          <p:cNvSpPr txBox="1">
            <a:spLocks noChangeArrowheads="1"/>
          </p:cNvSpPr>
          <p:nvPr/>
        </p:nvSpPr>
        <p:spPr bwMode="auto">
          <a:xfrm>
            <a:off x="4343400" y="59436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tr-TR" altLang="tr-TR" sz="1400">
                <a:latin typeface="Times New Roman" pitchFamily="18" charset="0"/>
              </a:rPr>
              <a:t>2 gün</a:t>
            </a:r>
          </a:p>
        </p:txBody>
      </p:sp>
      <p:sp>
        <p:nvSpPr>
          <p:cNvPr id="15378" name="Text Box 18"/>
          <p:cNvSpPr txBox="1">
            <a:spLocks noChangeArrowheads="1"/>
          </p:cNvSpPr>
          <p:nvPr/>
        </p:nvSpPr>
        <p:spPr bwMode="auto">
          <a:xfrm>
            <a:off x="5105400" y="594360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tr-TR" altLang="tr-TR" sz="1400">
                <a:latin typeface="Times New Roman" pitchFamily="18" charset="0"/>
              </a:rPr>
              <a:t>7 gün</a:t>
            </a:r>
          </a:p>
        </p:txBody>
      </p:sp>
      <p:sp>
        <p:nvSpPr>
          <p:cNvPr id="15379" name="Text Box 19"/>
          <p:cNvSpPr txBox="1">
            <a:spLocks noChangeArrowheads="1"/>
          </p:cNvSpPr>
          <p:nvPr/>
        </p:nvSpPr>
        <p:spPr bwMode="auto">
          <a:xfrm>
            <a:off x="6934200" y="59436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tr-TR" altLang="tr-TR" sz="1400">
                <a:latin typeface="Times New Roman" pitchFamily="18" charset="0"/>
              </a:rPr>
              <a:t>30 gün</a:t>
            </a:r>
          </a:p>
        </p:txBody>
      </p:sp>
      <p:sp>
        <p:nvSpPr>
          <p:cNvPr id="15380" name="Line 20"/>
          <p:cNvSpPr>
            <a:spLocks noChangeShapeType="1"/>
          </p:cNvSpPr>
          <p:nvPr/>
        </p:nvSpPr>
        <p:spPr bwMode="auto">
          <a:xfrm flipH="1">
            <a:off x="2438400" y="3067050"/>
            <a:ext cx="15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15381" name="Line 21"/>
          <p:cNvSpPr>
            <a:spLocks noChangeShapeType="1"/>
          </p:cNvSpPr>
          <p:nvPr/>
        </p:nvSpPr>
        <p:spPr bwMode="auto">
          <a:xfrm flipH="1">
            <a:off x="2438400" y="2705100"/>
            <a:ext cx="15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15382" name="Line 22"/>
          <p:cNvSpPr>
            <a:spLocks noChangeShapeType="1"/>
          </p:cNvSpPr>
          <p:nvPr/>
        </p:nvSpPr>
        <p:spPr bwMode="auto">
          <a:xfrm>
            <a:off x="2438400" y="2362200"/>
            <a:ext cx="15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15383" name="Text Box 23"/>
          <p:cNvSpPr txBox="1">
            <a:spLocks noChangeArrowheads="1"/>
          </p:cNvSpPr>
          <p:nvPr/>
        </p:nvSpPr>
        <p:spPr bwMode="auto">
          <a:xfrm>
            <a:off x="2057400" y="5562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tr-TR" altLang="tr-TR" sz="1400">
                <a:latin typeface="Times New Roman" pitchFamily="18" charset="0"/>
              </a:rPr>
              <a:t>0%</a:t>
            </a:r>
          </a:p>
        </p:txBody>
      </p:sp>
      <p:sp>
        <p:nvSpPr>
          <p:cNvPr id="15384" name="Text Box 24"/>
          <p:cNvSpPr txBox="1">
            <a:spLocks noChangeArrowheads="1"/>
          </p:cNvSpPr>
          <p:nvPr/>
        </p:nvSpPr>
        <p:spPr bwMode="auto">
          <a:xfrm>
            <a:off x="1943100" y="52578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tr-TR" altLang="tr-TR" sz="1400">
                <a:latin typeface="Times New Roman" pitchFamily="18" charset="0"/>
              </a:rPr>
              <a:t>10%</a:t>
            </a:r>
          </a:p>
        </p:txBody>
      </p:sp>
      <p:sp>
        <p:nvSpPr>
          <p:cNvPr id="15385" name="Text Box 25"/>
          <p:cNvSpPr txBox="1">
            <a:spLocks noChangeArrowheads="1"/>
          </p:cNvSpPr>
          <p:nvPr/>
        </p:nvSpPr>
        <p:spPr bwMode="auto">
          <a:xfrm>
            <a:off x="1943100" y="49149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tr-TR" altLang="tr-TR" sz="1400">
                <a:latin typeface="Times New Roman" pitchFamily="18" charset="0"/>
              </a:rPr>
              <a:t>20%</a:t>
            </a:r>
          </a:p>
        </p:txBody>
      </p:sp>
      <p:sp>
        <p:nvSpPr>
          <p:cNvPr id="15386" name="Text Box 26"/>
          <p:cNvSpPr txBox="1">
            <a:spLocks noChangeArrowheads="1"/>
          </p:cNvSpPr>
          <p:nvPr/>
        </p:nvSpPr>
        <p:spPr bwMode="auto">
          <a:xfrm>
            <a:off x="1943100" y="45339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tr-TR" altLang="tr-TR" sz="1400">
                <a:latin typeface="Times New Roman" pitchFamily="18" charset="0"/>
              </a:rPr>
              <a:t>30%</a:t>
            </a:r>
          </a:p>
        </p:txBody>
      </p:sp>
      <p:sp>
        <p:nvSpPr>
          <p:cNvPr id="15387" name="Text Box 27"/>
          <p:cNvSpPr txBox="1">
            <a:spLocks noChangeArrowheads="1"/>
          </p:cNvSpPr>
          <p:nvPr/>
        </p:nvSpPr>
        <p:spPr bwMode="auto">
          <a:xfrm>
            <a:off x="1924050" y="41148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tr-TR" altLang="tr-TR" sz="1400">
                <a:latin typeface="Times New Roman" pitchFamily="18" charset="0"/>
              </a:rPr>
              <a:t>40%</a:t>
            </a:r>
          </a:p>
        </p:txBody>
      </p:sp>
      <p:sp>
        <p:nvSpPr>
          <p:cNvPr id="15388" name="Text Box 28"/>
          <p:cNvSpPr txBox="1">
            <a:spLocks noChangeArrowheads="1"/>
          </p:cNvSpPr>
          <p:nvPr/>
        </p:nvSpPr>
        <p:spPr bwMode="auto">
          <a:xfrm>
            <a:off x="1962150" y="367665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tr-TR" altLang="tr-TR" sz="1400">
                <a:latin typeface="Times New Roman" pitchFamily="18" charset="0"/>
              </a:rPr>
              <a:t>50%</a:t>
            </a:r>
          </a:p>
        </p:txBody>
      </p:sp>
      <p:sp>
        <p:nvSpPr>
          <p:cNvPr id="15389" name="Text Box 29"/>
          <p:cNvSpPr txBox="1">
            <a:spLocks noChangeArrowheads="1"/>
          </p:cNvSpPr>
          <p:nvPr/>
        </p:nvSpPr>
        <p:spPr bwMode="auto">
          <a:xfrm>
            <a:off x="1962150" y="33147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tr-TR" altLang="tr-TR" sz="1400">
                <a:latin typeface="Times New Roman" pitchFamily="18" charset="0"/>
              </a:rPr>
              <a:t>60%</a:t>
            </a:r>
          </a:p>
        </p:txBody>
      </p:sp>
      <p:sp>
        <p:nvSpPr>
          <p:cNvPr id="15390" name="Text Box 30"/>
          <p:cNvSpPr txBox="1">
            <a:spLocks noChangeArrowheads="1"/>
          </p:cNvSpPr>
          <p:nvPr/>
        </p:nvSpPr>
        <p:spPr bwMode="auto">
          <a:xfrm>
            <a:off x="1981200" y="28956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tr-TR" altLang="tr-TR" sz="1400">
                <a:latin typeface="Times New Roman" pitchFamily="18" charset="0"/>
              </a:rPr>
              <a:t>70%</a:t>
            </a:r>
          </a:p>
        </p:txBody>
      </p:sp>
      <p:sp>
        <p:nvSpPr>
          <p:cNvPr id="15391" name="Text Box 31"/>
          <p:cNvSpPr txBox="1">
            <a:spLocks noChangeArrowheads="1"/>
          </p:cNvSpPr>
          <p:nvPr/>
        </p:nvSpPr>
        <p:spPr bwMode="auto">
          <a:xfrm>
            <a:off x="1962150" y="257175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tr-TR" altLang="tr-TR" sz="1400">
                <a:latin typeface="Times New Roman" pitchFamily="18" charset="0"/>
              </a:rPr>
              <a:t>80%</a:t>
            </a:r>
          </a:p>
        </p:txBody>
      </p:sp>
      <p:sp>
        <p:nvSpPr>
          <p:cNvPr id="15392" name="Text Box 32"/>
          <p:cNvSpPr txBox="1">
            <a:spLocks noChangeArrowheads="1"/>
          </p:cNvSpPr>
          <p:nvPr/>
        </p:nvSpPr>
        <p:spPr bwMode="auto">
          <a:xfrm>
            <a:off x="1981200" y="22479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tr-TR" altLang="tr-TR" sz="1400">
                <a:latin typeface="Times New Roman" pitchFamily="18" charset="0"/>
              </a:rPr>
              <a:t>90%</a:t>
            </a:r>
          </a:p>
        </p:txBody>
      </p:sp>
      <p:sp>
        <p:nvSpPr>
          <p:cNvPr id="15393" name="Text Box 33"/>
          <p:cNvSpPr txBox="1">
            <a:spLocks noChangeArrowheads="1"/>
          </p:cNvSpPr>
          <p:nvPr/>
        </p:nvSpPr>
        <p:spPr bwMode="auto">
          <a:xfrm>
            <a:off x="1905000" y="19050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tr-TR" altLang="tr-TR" sz="1400">
                <a:latin typeface="Times New Roman" pitchFamily="18" charset="0"/>
              </a:rPr>
              <a:t>100%</a:t>
            </a:r>
          </a:p>
        </p:txBody>
      </p:sp>
      <p:sp>
        <p:nvSpPr>
          <p:cNvPr id="15394" name="Oval 34"/>
          <p:cNvSpPr>
            <a:spLocks noChangeArrowheads="1"/>
          </p:cNvSpPr>
          <p:nvPr/>
        </p:nvSpPr>
        <p:spPr bwMode="auto">
          <a:xfrm>
            <a:off x="2686050" y="2019300"/>
            <a:ext cx="152400" cy="76200"/>
          </a:xfrm>
          <a:prstGeom prst="ellipse">
            <a:avLst/>
          </a:prstGeom>
          <a:solidFill>
            <a:srgbClr val="3406C8"/>
          </a:solidFill>
          <a:ln w="12700">
            <a:solidFill>
              <a:schemeClr val="tx1"/>
            </a:solidFill>
            <a:round/>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tr-TR" altLang="tr-TR" sz="1800">
              <a:latin typeface="Comic Sans MS" pitchFamily="66" charset="0"/>
            </a:endParaRPr>
          </a:p>
        </p:txBody>
      </p:sp>
      <p:sp>
        <p:nvSpPr>
          <p:cNvPr id="15395" name="Line 35"/>
          <p:cNvSpPr>
            <a:spLocks noChangeShapeType="1"/>
          </p:cNvSpPr>
          <p:nvPr/>
        </p:nvSpPr>
        <p:spPr bwMode="auto">
          <a:xfrm>
            <a:off x="2743200" y="2057400"/>
            <a:ext cx="228600" cy="1600200"/>
          </a:xfrm>
          <a:prstGeom prst="line">
            <a:avLst/>
          </a:prstGeom>
          <a:noFill/>
          <a:ln w="127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15396" name="Oval 36"/>
          <p:cNvSpPr>
            <a:spLocks noChangeArrowheads="1"/>
          </p:cNvSpPr>
          <p:nvPr/>
        </p:nvSpPr>
        <p:spPr bwMode="auto">
          <a:xfrm>
            <a:off x="2895600" y="3581400"/>
            <a:ext cx="152400" cy="76200"/>
          </a:xfrm>
          <a:prstGeom prst="ellipse">
            <a:avLst/>
          </a:prstGeom>
          <a:solidFill>
            <a:srgbClr val="3406C8"/>
          </a:solidFill>
          <a:ln w="12700">
            <a:solidFill>
              <a:schemeClr val="tx1"/>
            </a:solidFill>
            <a:round/>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tr-TR" altLang="tr-TR" sz="1800">
              <a:latin typeface="Comic Sans MS" pitchFamily="66" charset="0"/>
            </a:endParaRPr>
          </a:p>
        </p:txBody>
      </p:sp>
      <p:sp>
        <p:nvSpPr>
          <p:cNvPr id="15397" name="Line 37"/>
          <p:cNvSpPr>
            <a:spLocks noChangeShapeType="1"/>
          </p:cNvSpPr>
          <p:nvPr/>
        </p:nvSpPr>
        <p:spPr bwMode="auto">
          <a:xfrm>
            <a:off x="2990850" y="3638550"/>
            <a:ext cx="152400" cy="381000"/>
          </a:xfrm>
          <a:prstGeom prst="line">
            <a:avLst/>
          </a:prstGeom>
          <a:noFill/>
          <a:ln w="127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15398" name="Oval 38"/>
          <p:cNvSpPr>
            <a:spLocks noChangeArrowheads="1"/>
          </p:cNvSpPr>
          <p:nvPr/>
        </p:nvSpPr>
        <p:spPr bwMode="auto">
          <a:xfrm>
            <a:off x="3048000" y="3962400"/>
            <a:ext cx="152400" cy="76200"/>
          </a:xfrm>
          <a:prstGeom prst="ellipse">
            <a:avLst/>
          </a:prstGeom>
          <a:solidFill>
            <a:srgbClr val="3406C8"/>
          </a:solidFill>
          <a:ln w="12700">
            <a:solidFill>
              <a:schemeClr val="tx1"/>
            </a:solidFill>
            <a:round/>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tr-TR" altLang="tr-TR" sz="1800">
              <a:latin typeface="Comic Sans MS" pitchFamily="66" charset="0"/>
            </a:endParaRPr>
          </a:p>
        </p:txBody>
      </p:sp>
      <p:sp>
        <p:nvSpPr>
          <p:cNvPr id="15399" name="Line 39"/>
          <p:cNvSpPr>
            <a:spLocks noChangeShapeType="1"/>
          </p:cNvSpPr>
          <p:nvPr/>
        </p:nvSpPr>
        <p:spPr bwMode="auto">
          <a:xfrm>
            <a:off x="3143250" y="4019550"/>
            <a:ext cx="285750" cy="476250"/>
          </a:xfrm>
          <a:prstGeom prst="line">
            <a:avLst/>
          </a:prstGeom>
          <a:noFill/>
          <a:ln w="127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15400" name="Oval 40"/>
          <p:cNvSpPr>
            <a:spLocks noChangeArrowheads="1"/>
          </p:cNvSpPr>
          <p:nvPr/>
        </p:nvSpPr>
        <p:spPr bwMode="auto">
          <a:xfrm>
            <a:off x="3352800" y="4419600"/>
            <a:ext cx="152400" cy="76200"/>
          </a:xfrm>
          <a:prstGeom prst="ellipse">
            <a:avLst/>
          </a:prstGeom>
          <a:solidFill>
            <a:srgbClr val="3406C8"/>
          </a:solidFill>
          <a:ln w="12700">
            <a:solidFill>
              <a:schemeClr val="tx1"/>
            </a:solidFill>
            <a:round/>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tr-TR" altLang="tr-TR" sz="1800">
              <a:latin typeface="Comic Sans MS" pitchFamily="66" charset="0"/>
            </a:endParaRPr>
          </a:p>
        </p:txBody>
      </p:sp>
      <p:sp>
        <p:nvSpPr>
          <p:cNvPr id="15401" name="Line 41"/>
          <p:cNvSpPr>
            <a:spLocks noChangeShapeType="1"/>
          </p:cNvSpPr>
          <p:nvPr/>
        </p:nvSpPr>
        <p:spPr bwMode="auto">
          <a:xfrm>
            <a:off x="3429000" y="4495800"/>
            <a:ext cx="381000" cy="152400"/>
          </a:xfrm>
          <a:prstGeom prst="line">
            <a:avLst/>
          </a:prstGeom>
          <a:noFill/>
          <a:ln w="127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15402" name="Line 42"/>
          <p:cNvSpPr>
            <a:spLocks noChangeShapeType="1"/>
          </p:cNvSpPr>
          <p:nvPr/>
        </p:nvSpPr>
        <p:spPr bwMode="auto">
          <a:xfrm>
            <a:off x="3810000" y="4648200"/>
            <a:ext cx="3429000" cy="533400"/>
          </a:xfrm>
          <a:prstGeom prst="line">
            <a:avLst/>
          </a:prstGeom>
          <a:noFill/>
          <a:ln w="127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15403" name="Text Box 43"/>
          <p:cNvSpPr txBox="1">
            <a:spLocks noChangeArrowheads="1"/>
          </p:cNvSpPr>
          <p:nvPr/>
        </p:nvSpPr>
        <p:spPr bwMode="auto">
          <a:xfrm>
            <a:off x="3048000" y="344805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tr-TR" altLang="tr-TR" sz="1400">
                <a:latin typeface="Times New Roman" pitchFamily="18" charset="0"/>
              </a:rPr>
              <a:t>20 dakika</a:t>
            </a:r>
          </a:p>
        </p:txBody>
      </p:sp>
      <p:sp>
        <p:nvSpPr>
          <p:cNvPr id="15404" name="Text Box 44"/>
          <p:cNvSpPr txBox="1">
            <a:spLocks noChangeArrowheads="1"/>
          </p:cNvSpPr>
          <p:nvPr/>
        </p:nvSpPr>
        <p:spPr bwMode="auto">
          <a:xfrm>
            <a:off x="3200400" y="382905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tr-TR" altLang="tr-TR" sz="1400">
                <a:latin typeface="Times New Roman" pitchFamily="18" charset="0"/>
              </a:rPr>
              <a:t>1 saat</a:t>
            </a:r>
          </a:p>
        </p:txBody>
      </p:sp>
      <p:sp>
        <p:nvSpPr>
          <p:cNvPr id="15405" name="Text Box 45"/>
          <p:cNvSpPr txBox="1">
            <a:spLocks noChangeArrowheads="1"/>
          </p:cNvSpPr>
          <p:nvPr/>
        </p:nvSpPr>
        <p:spPr bwMode="auto">
          <a:xfrm>
            <a:off x="3543300" y="4286250"/>
            <a:ext cx="781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tr-TR" altLang="tr-TR" sz="1400">
                <a:latin typeface="Times New Roman" pitchFamily="18" charset="0"/>
              </a:rPr>
              <a:t>9 saat</a:t>
            </a:r>
          </a:p>
        </p:txBody>
      </p:sp>
      <p:sp>
        <p:nvSpPr>
          <p:cNvPr id="15406" name="AutoShape 46"/>
          <p:cNvSpPr>
            <a:spLocks noChangeArrowheads="1"/>
          </p:cNvSpPr>
          <p:nvPr/>
        </p:nvSpPr>
        <p:spPr bwMode="auto">
          <a:xfrm>
            <a:off x="2438400" y="5867400"/>
            <a:ext cx="304800" cy="304800"/>
          </a:xfrm>
          <a:prstGeom prst="upArrow">
            <a:avLst>
              <a:gd name="adj1" fmla="val 50000"/>
              <a:gd name="adj2" fmla="val 25000"/>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tr-TR" altLang="tr-TR" sz="1800">
              <a:latin typeface="Comic Sans MS" pitchFamily="66" charset="0"/>
            </a:endParaRPr>
          </a:p>
        </p:txBody>
      </p:sp>
      <p:sp>
        <p:nvSpPr>
          <p:cNvPr id="15407" name="Text Box 47"/>
          <p:cNvSpPr txBox="1">
            <a:spLocks noChangeArrowheads="1"/>
          </p:cNvSpPr>
          <p:nvPr/>
        </p:nvSpPr>
        <p:spPr bwMode="auto">
          <a:xfrm>
            <a:off x="1752600" y="6096000"/>
            <a:ext cx="1676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tr-TR" altLang="tr-TR" sz="1400">
                <a:latin typeface="Times New Roman" pitchFamily="18" charset="0"/>
              </a:rPr>
              <a:t>öğrenmenin başladığı nokta</a:t>
            </a:r>
          </a:p>
        </p:txBody>
      </p:sp>
      <p:sp>
        <p:nvSpPr>
          <p:cNvPr id="15408" name="Text Box 48"/>
          <p:cNvSpPr txBox="1">
            <a:spLocks noChangeArrowheads="1"/>
          </p:cNvSpPr>
          <p:nvPr/>
        </p:nvSpPr>
        <p:spPr bwMode="auto">
          <a:xfrm>
            <a:off x="2857500" y="1866900"/>
            <a:ext cx="121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tr-TR" altLang="tr-TR" sz="1400">
                <a:latin typeface="Times New Roman" pitchFamily="18" charset="0"/>
              </a:rPr>
              <a:t>anında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2 İçerik Yer Tutucusu"/>
          <p:cNvSpPr>
            <a:spLocks noGrp="1"/>
          </p:cNvSpPr>
          <p:nvPr>
            <p:ph idx="4294967295"/>
          </p:nvPr>
        </p:nvSpPr>
        <p:spPr>
          <a:xfrm>
            <a:off x="628650" y="3429000"/>
            <a:ext cx="8047038" cy="5030788"/>
          </a:xfrm>
        </p:spPr>
        <p:txBody>
          <a:bodyPr/>
          <a:lstStyle/>
          <a:p>
            <a:pPr marL="365125" indent="-282575" algn="ctr" eaLnBrk="1" hangingPunct="1">
              <a:buFont typeface="Arial" charset="0"/>
              <a:buNone/>
            </a:pPr>
            <a:r>
              <a:rPr lang="tr-TR" altLang="tr-TR">
                <a:latin typeface="Comic Sans MS" pitchFamily="66" charset="0"/>
              </a:rPr>
              <a:t>	</a:t>
            </a:r>
            <a:r>
              <a:rPr lang="tr-TR" altLang="tr-TR" sz="5400">
                <a:latin typeface="Comic Sans MS" pitchFamily="66" charset="0"/>
              </a:rPr>
              <a:t>Motivasyonu artırmak için yapılabileceklerden bazıları…</a:t>
            </a:r>
          </a:p>
        </p:txBody>
      </p:sp>
      <p:sp>
        <p:nvSpPr>
          <p:cNvPr id="18435" name="Oval 6"/>
          <p:cNvSpPr>
            <a:spLocks noChangeArrowheads="1"/>
          </p:cNvSpPr>
          <p:nvPr/>
        </p:nvSpPr>
        <p:spPr bwMode="auto">
          <a:xfrm rot="-1284023">
            <a:off x="900113" y="549275"/>
            <a:ext cx="1655762" cy="180022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tr-TR" altLang="tr-TR" sz="8800" b="1">
                <a:solidFill>
                  <a:srgbClr val="FF0000"/>
                </a:solidFill>
                <a:latin typeface="Comic Sans MS" pitchFamily="66" charset="0"/>
              </a:rPr>
              <a:t>4</a:t>
            </a:r>
          </a:p>
        </p:txBody>
      </p:sp>
      <p:sp>
        <p:nvSpPr>
          <p:cNvPr id="18436" name="Text Box 7"/>
          <p:cNvSpPr txBox="1">
            <a:spLocks noChangeArrowheads="1"/>
          </p:cNvSpPr>
          <p:nvPr/>
        </p:nvSpPr>
        <p:spPr bwMode="auto">
          <a:xfrm>
            <a:off x="3203575" y="671513"/>
            <a:ext cx="44973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4400" b="1">
                <a:solidFill>
                  <a:srgbClr val="FF0000"/>
                </a:solidFill>
                <a:latin typeface="Comic Sans MS" pitchFamily="66" charset="0"/>
              </a:rPr>
              <a:t>MOTİVASYON!!!</a:t>
            </a:r>
          </a:p>
        </p:txBody>
      </p:sp>
      <p:sp>
        <p:nvSpPr>
          <p:cNvPr id="6" name="5 Metin kutusu"/>
          <p:cNvSpPr txBox="1"/>
          <p:nvPr/>
        </p:nvSpPr>
        <p:spPr>
          <a:xfrm>
            <a:off x="1357313" y="2643188"/>
            <a:ext cx="7054850" cy="708025"/>
          </a:xfrm>
          <a:prstGeom prst="rect">
            <a:avLst/>
          </a:prstGeom>
          <a:noFill/>
        </p:spPr>
        <p:txBody>
          <a:bodyPr wrap="none">
            <a:spAutoFit/>
          </a:bodyPr>
          <a:lstStyle/>
          <a:p>
            <a:pPr>
              <a:defRPr/>
            </a:pPr>
            <a:r>
              <a:rPr lang="tr-TR" sz="3600" dirty="0">
                <a:effectLst>
                  <a:outerShdw blurRad="38100" dist="38100" dir="2700000" algn="tl">
                    <a:srgbClr val="C0C0C0"/>
                  </a:outerShdw>
                </a:effectLst>
                <a:latin typeface="Comic Sans MS" pitchFamily="66" charset="0"/>
              </a:rPr>
              <a:t>“</a:t>
            </a:r>
            <a:r>
              <a:rPr lang="tr-TR" sz="4000" b="1" dirty="0">
                <a:effectLst>
                  <a:outerShdw blurRad="38100" dist="38100" dir="2700000" algn="tl">
                    <a:srgbClr val="C0C0C0"/>
                  </a:outerShdw>
                </a:effectLst>
                <a:latin typeface="Comic Sans MS" pitchFamily="66" charset="0"/>
              </a:rPr>
              <a:t>ders çalışmak istemiyorum</a:t>
            </a:r>
            <a:r>
              <a:rPr lang="tr-TR" sz="3600" dirty="0">
                <a:effectLst>
                  <a:outerShdw blurRad="38100" dist="38100" dir="2700000" algn="tl">
                    <a:srgbClr val="C0C0C0"/>
                  </a:outerShdw>
                </a:effectLst>
                <a:latin typeface="Comic Sans MS" pitchFamily="66" charset="0"/>
              </a:rPr>
              <a:t>”</a:t>
            </a:r>
            <a:endParaRPr lang="tr-TR" sz="3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500" fill="hold"/>
                                        <p:tgtEl>
                                          <p:spTgt spid="18435"/>
                                        </p:tgtEl>
                                        <p:attrNameLst>
                                          <p:attrName>ppt_x</p:attrName>
                                        </p:attrNameLst>
                                      </p:cBhvr>
                                      <p:tavLst>
                                        <p:tav tm="0">
                                          <p:val>
                                            <p:strVal val="#ppt_x"/>
                                          </p:val>
                                        </p:tav>
                                        <p:tav tm="100000">
                                          <p:val>
                                            <p:strVal val="#ppt_x"/>
                                          </p:val>
                                        </p:tav>
                                      </p:tavLst>
                                    </p:anim>
                                    <p:anim calcmode="lin" valueType="num">
                                      <p:cBhvr additive="base">
                                        <p:cTn id="8" dur="500" fill="hold"/>
                                        <p:tgtEl>
                                          <p:spTgt spid="1843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8436"/>
                                        </p:tgtEl>
                                        <p:attrNameLst>
                                          <p:attrName>style.visibility</p:attrName>
                                        </p:attrNameLst>
                                      </p:cBhvr>
                                      <p:to>
                                        <p:strVal val="visible"/>
                                      </p:to>
                                    </p:set>
                                    <p:animEffect transition="in" filter="checkerboard(across)">
                                      <p:cBhvr>
                                        <p:cTn id="13" dur="500"/>
                                        <p:tgtEl>
                                          <p:spTgt spid="1843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8434">
                                            <p:txEl>
                                              <p:pRg st="0" end="0"/>
                                            </p:txEl>
                                          </p:spTgt>
                                        </p:tgtEl>
                                        <p:attrNameLst>
                                          <p:attrName>style.visibility</p:attrName>
                                        </p:attrNameLst>
                                      </p:cBhvr>
                                      <p:to>
                                        <p:strVal val="visible"/>
                                      </p:to>
                                    </p:set>
                                    <p:anim calcmode="lin" valueType="num">
                                      <p:cBhvr additive="base">
                                        <p:cTn id="23" dur="500" fill="hold"/>
                                        <p:tgtEl>
                                          <p:spTgt spid="1843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43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P spid="18435" grpId="0" animBg="1"/>
      <p:bldP spid="18436"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913"/>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00188"/>
            <a:ext cx="2482850"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5625" y="1500188"/>
            <a:ext cx="24193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588" y="3733800"/>
            <a:ext cx="2411412"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857625"/>
            <a:ext cx="2373313"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3754438"/>
            <a:ext cx="2333625"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73313" y="3714750"/>
            <a:ext cx="2357437"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EDA\Desktop\Resim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571625"/>
            <a:ext cx="2484438"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Users\EDA\Desktop\Resim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73313" y="1571625"/>
            <a:ext cx="2484437"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57"/>
                                        </p:tgtEl>
                                        <p:attrNameLst>
                                          <p:attrName>style.visibility</p:attrName>
                                        </p:attrNameLst>
                                      </p:cBhvr>
                                      <p:to>
                                        <p:strVal val="visible"/>
                                      </p:to>
                                    </p:set>
                                    <p:anim calcmode="lin" valueType="num">
                                      <p:cBhvr additive="base">
                                        <p:cTn id="7" dur="500" fill="hold"/>
                                        <p:tgtEl>
                                          <p:spTgt spid="19457"/>
                                        </p:tgtEl>
                                        <p:attrNameLst>
                                          <p:attrName>ppt_x</p:attrName>
                                        </p:attrNameLst>
                                      </p:cBhvr>
                                      <p:tavLst>
                                        <p:tav tm="0">
                                          <p:val>
                                            <p:strVal val="#ppt_x"/>
                                          </p:val>
                                        </p:tav>
                                        <p:tav tm="100000">
                                          <p:val>
                                            <p:strVal val="#ppt_x"/>
                                          </p:val>
                                        </p:tav>
                                      </p:tavLst>
                                    </p:anim>
                                    <p:anim calcmode="lin" valueType="num">
                                      <p:cBhvr additive="base">
                                        <p:cTn id="8" dur="500" fill="hold"/>
                                        <p:tgtEl>
                                          <p:spTgt spid="1945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ox(in)">
                                      <p:cBhvr>
                                        <p:cTn id="13" dur="500"/>
                                        <p:tgtEl>
                                          <p:spTgt spid="102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box(in)">
                                      <p:cBhvr>
                                        <p:cTn id="18" dur="500"/>
                                        <p:tgtEl>
                                          <p:spTgt spid="102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19458"/>
                                        </p:tgtEl>
                                        <p:attrNameLst>
                                          <p:attrName>style.visibility</p:attrName>
                                        </p:attrNameLst>
                                      </p:cBhvr>
                                      <p:to>
                                        <p:strVal val="visible"/>
                                      </p:to>
                                    </p:set>
                                    <p:animEffect transition="in" filter="box(in)">
                                      <p:cBhvr>
                                        <p:cTn id="23" dur="500"/>
                                        <p:tgtEl>
                                          <p:spTgt spid="1945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19459"/>
                                        </p:tgtEl>
                                        <p:attrNameLst>
                                          <p:attrName>style.visibility</p:attrName>
                                        </p:attrNameLst>
                                      </p:cBhvr>
                                      <p:to>
                                        <p:strVal val="visible"/>
                                      </p:to>
                                    </p:set>
                                    <p:animEffect transition="in" filter="box(in)">
                                      <p:cBhvr>
                                        <p:cTn id="28" dur="500"/>
                                        <p:tgtEl>
                                          <p:spTgt spid="1945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19461"/>
                                        </p:tgtEl>
                                        <p:attrNameLst>
                                          <p:attrName>style.visibility</p:attrName>
                                        </p:attrNameLst>
                                      </p:cBhvr>
                                      <p:to>
                                        <p:strVal val="visible"/>
                                      </p:to>
                                    </p:set>
                                    <p:animEffect transition="in" filter="box(in)">
                                      <p:cBhvr>
                                        <p:cTn id="33" dur="500"/>
                                        <p:tgtEl>
                                          <p:spTgt spid="1946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19463"/>
                                        </p:tgtEl>
                                        <p:attrNameLst>
                                          <p:attrName>style.visibility</p:attrName>
                                        </p:attrNameLst>
                                      </p:cBhvr>
                                      <p:to>
                                        <p:strVal val="visible"/>
                                      </p:to>
                                    </p:set>
                                    <p:animEffect transition="in" filter="box(in)">
                                      <p:cBhvr>
                                        <p:cTn id="38" dur="500"/>
                                        <p:tgtEl>
                                          <p:spTgt spid="1946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nodeType="clickEffect">
                                  <p:stCondLst>
                                    <p:cond delay="0"/>
                                  </p:stCondLst>
                                  <p:childTnLst>
                                    <p:set>
                                      <p:cBhvr>
                                        <p:cTn id="42" dur="1" fill="hold">
                                          <p:stCondLst>
                                            <p:cond delay="0"/>
                                          </p:stCondLst>
                                        </p:cTn>
                                        <p:tgtEl>
                                          <p:spTgt spid="19462"/>
                                        </p:tgtEl>
                                        <p:attrNameLst>
                                          <p:attrName>style.visibility</p:attrName>
                                        </p:attrNameLst>
                                      </p:cBhvr>
                                      <p:to>
                                        <p:strVal val="visible"/>
                                      </p:to>
                                    </p:set>
                                    <p:animEffect transition="in" filter="box(in)">
                                      <p:cBhvr>
                                        <p:cTn id="43" dur="500"/>
                                        <p:tgtEl>
                                          <p:spTgt spid="1946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nodeType="clickEffect">
                                  <p:stCondLst>
                                    <p:cond delay="0"/>
                                  </p:stCondLst>
                                  <p:childTnLst>
                                    <p:set>
                                      <p:cBhvr>
                                        <p:cTn id="47" dur="1" fill="hold">
                                          <p:stCondLst>
                                            <p:cond delay="0"/>
                                          </p:stCondLst>
                                        </p:cTn>
                                        <p:tgtEl>
                                          <p:spTgt spid="19460"/>
                                        </p:tgtEl>
                                        <p:attrNameLst>
                                          <p:attrName>style.visibility</p:attrName>
                                        </p:attrNameLst>
                                      </p:cBhvr>
                                      <p:to>
                                        <p:strVal val="visible"/>
                                      </p:to>
                                    </p:set>
                                    <p:animEffect transition="in" filter="box(in)">
                                      <p:cBhvr>
                                        <p:cTn id="48"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5"/>
          <p:cNvPicPr>
            <a:picLocks noChangeAspect="1" noChangeArrowheads="1"/>
          </p:cNvPicPr>
          <p:nvPr/>
        </p:nvPicPr>
        <p:blipFill>
          <a:blip r:embed="rId2">
            <a:extLst>
              <a:ext uri="{28A0092B-C50C-407E-A947-70E740481C1C}">
                <a14:useLocalDpi xmlns:a14="http://schemas.microsoft.com/office/drawing/2010/main" val="0"/>
              </a:ext>
            </a:extLst>
          </a:blip>
          <a:srcRect t="10896"/>
          <a:stretch>
            <a:fillRect/>
          </a:stretch>
        </p:blipFill>
        <p:spPr bwMode="auto">
          <a:xfrm>
            <a:off x="0" y="1700213"/>
            <a:ext cx="4848225"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ext Box 6"/>
          <p:cNvSpPr txBox="1">
            <a:spLocks noChangeArrowheads="1"/>
          </p:cNvSpPr>
          <p:nvPr/>
        </p:nvSpPr>
        <p:spPr bwMode="auto">
          <a:xfrm>
            <a:off x="1366838" y="620713"/>
            <a:ext cx="7777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2400" b="1">
                <a:solidFill>
                  <a:schemeClr val="accent2"/>
                </a:solidFill>
                <a:latin typeface="Comic Sans MS" pitchFamily="66" charset="0"/>
              </a:rPr>
              <a:t>ÇALIŞMA ORTAMI NASIL DÜZENLENMELİ?</a:t>
            </a:r>
          </a:p>
        </p:txBody>
      </p:sp>
      <p:sp>
        <p:nvSpPr>
          <p:cNvPr id="20483" name="Text Box 8"/>
          <p:cNvSpPr txBox="1">
            <a:spLocks noChangeArrowheads="1"/>
          </p:cNvSpPr>
          <p:nvPr/>
        </p:nvSpPr>
        <p:spPr bwMode="auto">
          <a:xfrm>
            <a:off x="4848225" y="1484313"/>
            <a:ext cx="4295775"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Char char="•"/>
            </a:pPr>
            <a:r>
              <a:rPr lang="tr-TR" altLang="tr-TR" sz="3000">
                <a:latin typeface="Arial" charset="0"/>
              </a:rPr>
              <a:t>Masa başında çalışın, </a:t>
            </a:r>
          </a:p>
          <a:p>
            <a:pPr eaLnBrk="1" hangingPunct="1">
              <a:spcBef>
                <a:spcPct val="0"/>
              </a:spcBef>
              <a:buFontTx/>
              <a:buNone/>
            </a:pPr>
            <a:r>
              <a:rPr lang="tr-TR" altLang="tr-TR" sz="3000">
                <a:latin typeface="Arial" charset="0"/>
              </a:rPr>
              <a:t>yatarak çalışmayın!!</a:t>
            </a:r>
          </a:p>
          <a:p>
            <a:pPr eaLnBrk="1" hangingPunct="1">
              <a:spcBef>
                <a:spcPct val="0"/>
              </a:spcBef>
              <a:buFontTx/>
              <a:buChar char="•"/>
            </a:pPr>
            <a:r>
              <a:rPr lang="tr-TR" altLang="tr-TR" sz="3000">
                <a:latin typeface="Arial" charset="0"/>
              </a:rPr>
              <a:t>Çalışmanızla ilgili malzemelerinizi önceden hazırlayın.</a:t>
            </a:r>
          </a:p>
          <a:p>
            <a:pPr eaLnBrk="1" hangingPunct="1">
              <a:spcBef>
                <a:spcPct val="0"/>
              </a:spcBef>
              <a:buFontTx/>
              <a:buChar char="•"/>
            </a:pPr>
            <a:r>
              <a:rPr lang="tr-TR" altLang="tr-TR" sz="3000">
                <a:latin typeface="Arial" charset="0"/>
              </a:rPr>
              <a:t>Çalışırken cep telefonu, bilgisayar vb. sizi meşgul etmesin!!!</a:t>
            </a:r>
          </a:p>
          <a:p>
            <a:pPr eaLnBrk="1" hangingPunct="1">
              <a:spcBef>
                <a:spcPct val="0"/>
              </a:spcBef>
              <a:buFontTx/>
              <a:buChar char="•"/>
            </a:pPr>
            <a:r>
              <a:rPr lang="tr-TR" altLang="tr-TR" sz="3000">
                <a:latin typeface="Arial" charset="0"/>
              </a:rPr>
              <a:t>Sessiz, havadar, düzenli bir ortamda çalışın.</a:t>
            </a:r>
          </a:p>
        </p:txBody>
      </p:sp>
      <p:sp>
        <p:nvSpPr>
          <p:cNvPr id="20484" name="Oval 11"/>
          <p:cNvSpPr>
            <a:spLocks noChangeArrowheads="1"/>
          </p:cNvSpPr>
          <p:nvPr/>
        </p:nvSpPr>
        <p:spPr bwMode="auto">
          <a:xfrm rot="-1113619">
            <a:off x="250825" y="404813"/>
            <a:ext cx="914400" cy="9144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tr-TR" altLang="tr-TR" sz="4800" b="1">
                <a:solidFill>
                  <a:srgbClr val="FF0000"/>
                </a:solidFill>
                <a:latin typeface="Comic Sans MS" pitchFamily="66" charset="0"/>
              </a:rPr>
              <a:t>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ppt_x"/>
                                          </p:val>
                                        </p:tav>
                                        <p:tav tm="100000">
                                          <p:val>
                                            <p:strVal val="#ppt_x"/>
                                          </p:val>
                                        </p:tav>
                                      </p:tavLst>
                                    </p:anim>
                                    <p:anim calcmode="lin" valueType="num">
                                      <p:cBhvr additive="base">
                                        <p:cTn id="8"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0482"/>
                                        </p:tgtEl>
                                        <p:attrNameLst>
                                          <p:attrName>style.visibility</p:attrName>
                                        </p:attrNameLst>
                                      </p:cBhvr>
                                      <p:to>
                                        <p:strVal val="visible"/>
                                      </p:to>
                                    </p:set>
                                    <p:animEffect transition="in" filter="checkerboard(across)">
                                      <p:cBhvr>
                                        <p:cTn id="13" dur="500"/>
                                        <p:tgtEl>
                                          <p:spTgt spid="2048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20481"/>
                                        </p:tgtEl>
                                        <p:attrNameLst>
                                          <p:attrName>style.visibility</p:attrName>
                                        </p:attrNameLst>
                                      </p:cBhvr>
                                      <p:to>
                                        <p:strVal val="visible"/>
                                      </p:to>
                                    </p:set>
                                    <p:animEffect transition="in" filter="blinds(horizontal)">
                                      <p:cBhvr>
                                        <p:cTn id="18" dur="500"/>
                                        <p:tgtEl>
                                          <p:spTgt spid="2048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0483"/>
                                        </p:tgtEl>
                                        <p:attrNameLst>
                                          <p:attrName>style.visibility</p:attrName>
                                        </p:attrNameLst>
                                      </p:cBhvr>
                                      <p:to>
                                        <p:strVal val="visible"/>
                                      </p:to>
                                    </p:set>
                                    <p:animEffect transition="in" filter="checkerboard(across)">
                                      <p:cBhvr>
                                        <p:cTn id="23"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p:bldP spid="2048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lise-pdr-2\Desktop\en-iyi-ders-çalışma-pozisyonu_1864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33363"/>
            <a:ext cx="8715375"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bağımlılıklar 1,1"/>
          <p:cNvPicPr>
            <a:picLocks noChangeAspect="1" noChangeArrowheads="1"/>
          </p:cNvPicPr>
          <p:nvPr/>
        </p:nvPicPr>
        <p:blipFill>
          <a:blip r:embed="rId3">
            <a:lum bright="-10000" contrast="40000"/>
            <a:extLst>
              <a:ext uri="{28A0092B-C50C-407E-A947-70E740481C1C}">
                <a14:useLocalDpi xmlns:a14="http://schemas.microsoft.com/office/drawing/2010/main" val="0"/>
              </a:ext>
            </a:extLst>
          </a:blip>
          <a:srcRect/>
          <a:stretch>
            <a:fillRect/>
          </a:stretch>
        </p:blipFill>
        <p:spPr bwMode="auto">
          <a:xfrm>
            <a:off x="1258888" y="1484313"/>
            <a:ext cx="6911975"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Oval 3"/>
          <p:cNvSpPr>
            <a:spLocks noChangeArrowheads="1"/>
          </p:cNvSpPr>
          <p:nvPr/>
        </p:nvSpPr>
        <p:spPr bwMode="auto">
          <a:xfrm rot="-1319018">
            <a:off x="395288" y="333375"/>
            <a:ext cx="1368425" cy="12954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tr-TR" altLang="tr-TR" sz="6600" b="1">
                <a:solidFill>
                  <a:srgbClr val="FF0000"/>
                </a:solidFill>
                <a:latin typeface="Comic Sans MS" pitchFamily="66" charset="0"/>
              </a:rPr>
              <a:t>7</a:t>
            </a:r>
          </a:p>
        </p:txBody>
      </p:sp>
      <p:sp>
        <p:nvSpPr>
          <p:cNvPr id="22531" name="Text Box 4"/>
          <p:cNvSpPr txBox="1">
            <a:spLocks noChangeArrowheads="1"/>
          </p:cNvSpPr>
          <p:nvPr/>
        </p:nvSpPr>
        <p:spPr bwMode="auto">
          <a:xfrm>
            <a:off x="2319338" y="427038"/>
            <a:ext cx="4756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3600" b="1">
                <a:solidFill>
                  <a:srgbClr val="FF0000"/>
                </a:solidFill>
                <a:latin typeface="Comic Sans MS" pitchFamily="66" charset="0"/>
              </a:rPr>
              <a:t>ZAMAN YÖNETİMİ!!!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ppt_x"/>
                                          </p:val>
                                        </p:tav>
                                        <p:tav tm="100000">
                                          <p:val>
                                            <p:strVal val="#ppt_x"/>
                                          </p:val>
                                        </p:tav>
                                      </p:tavLst>
                                    </p:anim>
                                    <p:anim calcmode="lin" valueType="num">
                                      <p:cBhvr additive="base">
                                        <p:cTn id="8"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2531"/>
                                        </p:tgtEl>
                                        <p:attrNameLst>
                                          <p:attrName>style.visibility</p:attrName>
                                        </p:attrNameLst>
                                      </p:cBhvr>
                                      <p:to>
                                        <p:strVal val="visible"/>
                                      </p:to>
                                    </p:set>
                                    <p:animEffect transition="in" filter="checkerboard(across)">
                                      <p:cBhvr>
                                        <p:cTn id="13" dur="500"/>
                                        <p:tgtEl>
                                          <p:spTgt spid="2253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22529"/>
                                        </p:tgtEl>
                                        <p:attrNameLst>
                                          <p:attrName>style.visibility</p:attrName>
                                        </p:attrNameLst>
                                      </p:cBhvr>
                                      <p:to>
                                        <p:strVal val="visible"/>
                                      </p:to>
                                    </p:set>
                                    <p:animEffect transition="in" filter="blinds(horizontal)">
                                      <p:cBhvr>
                                        <p:cTn id="18" dur="500"/>
                                        <p:tgtEl>
                                          <p:spTgt spid="22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a:xfrm>
            <a:off x="666750" y="2428875"/>
            <a:ext cx="7543800" cy="1143000"/>
          </a:xfrm>
        </p:spPr>
        <p:txBody>
          <a:bodyPr/>
          <a:lstStyle/>
          <a:p>
            <a:pPr eaLnBrk="1" hangingPunct="1">
              <a:defRPr/>
            </a:pPr>
            <a:r>
              <a:rPr lang="tr-TR" dirty="0">
                <a:solidFill>
                  <a:srgbClr val="FF6600"/>
                </a:solidFill>
              </a:rPr>
              <a:t/>
            </a:r>
            <a:br>
              <a:rPr lang="tr-TR" dirty="0">
                <a:solidFill>
                  <a:srgbClr val="FF6600"/>
                </a:solidFill>
              </a:rPr>
            </a:br>
            <a:r>
              <a:rPr lang="tr-TR" dirty="0">
                <a:solidFill>
                  <a:srgbClr val="FF6600"/>
                </a:solidFill>
              </a:rPr>
              <a:t/>
            </a:r>
            <a:br>
              <a:rPr lang="tr-TR" dirty="0">
                <a:solidFill>
                  <a:srgbClr val="FF6600"/>
                </a:solidFill>
              </a:rPr>
            </a:br>
            <a:r>
              <a:rPr lang="tr-TR" dirty="0">
                <a:solidFill>
                  <a:srgbClr val="FF6600"/>
                </a:solidFill>
              </a:rPr>
              <a:t/>
            </a:r>
            <a:br>
              <a:rPr lang="tr-TR" dirty="0">
                <a:solidFill>
                  <a:srgbClr val="FF6600"/>
                </a:solidFill>
              </a:rPr>
            </a:br>
            <a:r>
              <a:rPr lang="tr-TR" sz="2800" b="1" dirty="0">
                <a:solidFill>
                  <a:schemeClr val="tx2">
                    <a:lumMod val="60000"/>
                    <a:lumOff val="40000"/>
                  </a:schemeClr>
                </a:solidFill>
                <a:latin typeface="Comic Sans MS" pitchFamily="66" charset="0"/>
              </a:rPr>
              <a:t>PROGRAMLI ÇALIŞMANIN      AVANTAJLARI:</a:t>
            </a:r>
            <a:r>
              <a:rPr lang="tr-TR" sz="2800" b="1" dirty="0">
                <a:solidFill>
                  <a:srgbClr val="FF0000"/>
                </a:solidFill>
                <a:latin typeface="Comic Sans MS" pitchFamily="66" charset="0"/>
              </a:rPr>
              <a:t/>
            </a:r>
            <a:br>
              <a:rPr lang="tr-TR" sz="2800" b="1" dirty="0">
                <a:solidFill>
                  <a:srgbClr val="FF0000"/>
                </a:solidFill>
                <a:latin typeface="Comic Sans MS" pitchFamily="66" charset="0"/>
              </a:rPr>
            </a:br>
            <a:r>
              <a:rPr lang="tr-TR" sz="2000" dirty="0">
                <a:solidFill>
                  <a:srgbClr val="FF0000"/>
                </a:solidFill>
                <a:latin typeface="Comic Sans MS" pitchFamily="66" charset="0"/>
              </a:rPr>
              <a:t>* </a:t>
            </a:r>
            <a:r>
              <a:rPr lang="tr-TR" sz="3200" dirty="0">
                <a:latin typeface="Comic Sans MS" pitchFamily="66" charset="0"/>
              </a:rPr>
              <a:t>Her işe daha rahat zaman ayırmanızı </a:t>
            </a:r>
            <a:r>
              <a:rPr lang="tr-TR" sz="3200" dirty="0">
                <a:solidFill>
                  <a:srgbClr val="FFFF99"/>
                </a:solidFill>
                <a:latin typeface="Comic Sans MS" pitchFamily="66" charset="0"/>
              </a:rPr>
              <a:t/>
            </a:r>
            <a:br>
              <a:rPr lang="tr-TR" sz="3200" dirty="0">
                <a:solidFill>
                  <a:srgbClr val="FFFF99"/>
                </a:solidFill>
                <a:latin typeface="Comic Sans MS" pitchFamily="66" charset="0"/>
              </a:rPr>
            </a:br>
            <a:r>
              <a:rPr lang="tr-TR" sz="3200" dirty="0">
                <a:solidFill>
                  <a:srgbClr val="FF0000"/>
                </a:solidFill>
                <a:latin typeface="Comic Sans MS" pitchFamily="66" charset="0"/>
              </a:rPr>
              <a:t>*</a:t>
            </a:r>
            <a:r>
              <a:rPr lang="tr-TR" sz="3200" dirty="0">
                <a:latin typeface="Comic Sans MS" pitchFamily="66" charset="0"/>
              </a:rPr>
              <a:t>Her derse zaman ayırma öğrencide güven oluşturur.</a:t>
            </a:r>
            <a:r>
              <a:rPr lang="tr-TR" sz="3200" dirty="0">
                <a:solidFill>
                  <a:srgbClr val="FFFF99"/>
                </a:solidFill>
                <a:latin typeface="Comic Sans MS" pitchFamily="66" charset="0"/>
              </a:rPr>
              <a:t/>
            </a:r>
            <a:br>
              <a:rPr lang="tr-TR" sz="3200" dirty="0">
                <a:solidFill>
                  <a:srgbClr val="FFFF99"/>
                </a:solidFill>
                <a:latin typeface="Comic Sans MS" pitchFamily="66" charset="0"/>
              </a:rPr>
            </a:br>
            <a:r>
              <a:rPr lang="tr-TR" sz="3200" dirty="0">
                <a:solidFill>
                  <a:srgbClr val="FF0000"/>
                </a:solidFill>
                <a:latin typeface="Comic Sans MS" pitchFamily="66" charset="0"/>
              </a:rPr>
              <a:t>*</a:t>
            </a:r>
            <a:r>
              <a:rPr lang="tr-TR" sz="3200" dirty="0">
                <a:latin typeface="Comic Sans MS" pitchFamily="66" charset="0"/>
              </a:rPr>
              <a:t>Günü gününe çalışma panik duygusunu azaltır.</a:t>
            </a:r>
            <a:r>
              <a:rPr lang="tr-TR" sz="3200" dirty="0">
                <a:solidFill>
                  <a:srgbClr val="FFFF99"/>
                </a:solidFill>
                <a:latin typeface="Comic Sans MS" pitchFamily="66" charset="0"/>
              </a:rPr>
              <a:t/>
            </a:r>
            <a:br>
              <a:rPr lang="tr-TR" sz="3200" dirty="0">
                <a:solidFill>
                  <a:srgbClr val="FFFF99"/>
                </a:solidFill>
                <a:latin typeface="Comic Sans MS" pitchFamily="66" charset="0"/>
              </a:rPr>
            </a:br>
            <a:r>
              <a:rPr lang="tr-TR" sz="3200" dirty="0">
                <a:solidFill>
                  <a:srgbClr val="FF0000"/>
                </a:solidFill>
                <a:latin typeface="Comic Sans MS" pitchFamily="66" charset="0"/>
              </a:rPr>
              <a:t>*</a:t>
            </a:r>
            <a:r>
              <a:rPr lang="tr-TR" sz="3200" dirty="0">
                <a:solidFill>
                  <a:srgbClr val="FFFF99"/>
                </a:solidFill>
                <a:latin typeface="Comic Sans MS" pitchFamily="66" charset="0"/>
              </a:rPr>
              <a:t> </a:t>
            </a:r>
            <a:r>
              <a:rPr lang="tr-TR" sz="3200" dirty="0">
                <a:latin typeface="Comic Sans MS" pitchFamily="66" charset="0"/>
              </a:rPr>
              <a:t>Çalışma verimini yükseltir.</a:t>
            </a:r>
            <a:r>
              <a:rPr lang="tr-TR" sz="3200" dirty="0">
                <a:solidFill>
                  <a:srgbClr val="FFFF99"/>
                </a:solidFill>
                <a:latin typeface="Comic Sans MS" pitchFamily="66" charset="0"/>
              </a:rPr>
              <a:t/>
            </a:r>
            <a:br>
              <a:rPr lang="tr-TR" sz="3200" dirty="0">
                <a:solidFill>
                  <a:srgbClr val="FFFF99"/>
                </a:solidFill>
                <a:latin typeface="Comic Sans MS" pitchFamily="66" charset="0"/>
              </a:rPr>
            </a:br>
            <a:r>
              <a:rPr lang="tr-TR" sz="3200" dirty="0">
                <a:solidFill>
                  <a:srgbClr val="FF0000"/>
                </a:solidFill>
                <a:latin typeface="Comic Sans MS" pitchFamily="66" charset="0"/>
              </a:rPr>
              <a:t>*</a:t>
            </a:r>
            <a:r>
              <a:rPr lang="tr-TR" sz="3200" dirty="0">
                <a:latin typeface="Comic Sans MS" pitchFamily="66" charset="0"/>
              </a:rPr>
              <a:t>Öğrenilecek konuyu uzun zamana yayarak daha kalıcı ve etkili olmasını sağlar.</a:t>
            </a:r>
            <a:r>
              <a:rPr lang="tr-TR" sz="3200" dirty="0">
                <a:solidFill>
                  <a:srgbClr val="FFFF99"/>
                </a:solidFill>
                <a:latin typeface="Comic Sans MS" pitchFamily="66" charset="0"/>
              </a:rPr>
              <a:t/>
            </a:r>
            <a:br>
              <a:rPr lang="tr-TR" sz="3200" dirty="0">
                <a:solidFill>
                  <a:srgbClr val="FFFF99"/>
                </a:solidFill>
                <a:latin typeface="Comic Sans MS" pitchFamily="66" charset="0"/>
              </a:rPr>
            </a:br>
            <a:r>
              <a:rPr lang="tr-TR" sz="3200" dirty="0">
                <a:solidFill>
                  <a:srgbClr val="FF0000"/>
                </a:solidFill>
                <a:latin typeface="Comic Sans MS" pitchFamily="66" charset="0"/>
              </a:rPr>
              <a:t>*</a:t>
            </a:r>
            <a:r>
              <a:rPr lang="tr-TR" sz="3200" dirty="0">
                <a:latin typeface="Comic Sans MS" pitchFamily="66" charset="0"/>
              </a:rPr>
              <a:t>Bilinçli bir plan yapmanız derse daha kolay motive olmanızı sağlar.</a:t>
            </a:r>
            <a:r>
              <a:rPr lang="tr-TR" sz="3200" dirty="0">
                <a:solidFill>
                  <a:srgbClr val="FFFF99"/>
                </a:solidFill>
                <a:latin typeface="Comic Sans MS" pitchFamily="66" charset="0"/>
              </a:rPr>
              <a:t/>
            </a:r>
            <a:br>
              <a:rPr lang="tr-TR" sz="3200" dirty="0">
                <a:solidFill>
                  <a:srgbClr val="FFFF99"/>
                </a:solidFill>
                <a:latin typeface="Comic Sans MS" pitchFamily="66" charset="0"/>
              </a:rPr>
            </a:br>
            <a:endParaRPr lang="tr-TR" sz="3200" dirty="0"/>
          </a:p>
        </p:txBody>
      </p:sp>
      <p:sp>
        <p:nvSpPr>
          <p:cNvPr id="4" name="Oval 3"/>
          <p:cNvSpPr>
            <a:spLocks noChangeArrowheads="1"/>
          </p:cNvSpPr>
          <p:nvPr/>
        </p:nvSpPr>
        <p:spPr bwMode="auto">
          <a:xfrm rot="-1319018">
            <a:off x="207963" y="195263"/>
            <a:ext cx="1368425" cy="12954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tr-TR" altLang="tr-TR" sz="6600" b="1">
                <a:solidFill>
                  <a:srgbClr val="FF0000"/>
                </a:solidFill>
                <a:latin typeface="Comic Sans MS" pitchFamily="66" charset="0"/>
              </a:rPr>
              <a:t>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67298"/>
                                        </p:tgtEl>
                                        <p:attrNameLst>
                                          <p:attrName>style.visibility</p:attrName>
                                        </p:attrNameLst>
                                      </p:cBhvr>
                                      <p:to>
                                        <p:strVal val="visible"/>
                                      </p:to>
                                    </p:set>
                                    <p:animEffect transition="in" filter="checkerboard(across)">
                                      <p:cBhvr>
                                        <p:cTn id="13" dur="500"/>
                                        <p:tgtEl>
                                          <p:spTgt spid="567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298"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2 İçerik Yer Tutucusu"/>
          <p:cNvSpPr>
            <a:spLocks noGrp="1"/>
          </p:cNvSpPr>
          <p:nvPr>
            <p:ph idx="4294967295"/>
          </p:nvPr>
        </p:nvSpPr>
        <p:spPr>
          <a:xfrm>
            <a:off x="468313" y="1393825"/>
            <a:ext cx="8675687" cy="5203825"/>
          </a:xfrm>
        </p:spPr>
        <p:txBody>
          <a:bodyPr/>
          <a:lstStyle/>
          <a:p>
            <a:pPr eaLnBrk="1" hangingPunct="1"/>
            <a:r>
              <a:rPr lang="tr-TR" altLang="tr-TR" sz="2500">
                <a:latin typeface="Comic Sans MS" pitchFamily="66" charset="0"/>
              </a:rPr>
              <a:t>Sürekli olarak çalışmaktan kaçındığınız ders varsa çalışmaya ondan başlayın!</a:t>
            </a:r>
          </a:p>
          <a:p>
            <a:pPr eaLnBrk="1" hangingPunct="1"/>
            <a:r>
              <a:rPr lang="tr-TR" altLang="tr-TR" sz="2500">
                <a:latin typeface="Comic Sans MS" pitchFamily="66" charset="0"/>
              </a:rPr>
              <a:t>Dikkat toplama egzersizleri yapın. Ders çalışırken belirli bir ara verme noktasına geldiğiniz zaman, ayağa kalkıp birkaç adım odanızda yürüyün, odanızın camını açıp odanızı havalandırın, gerinin ve birkaç derin nefes alın. Bu egzersizlerden sonra ders çalışmaya hemen dönün!</a:t>
            </a:r>
          </a:p>
          <a:p>
            <a:pPr eaLnBrk="1" hangingPunct="1"/>
            <a:r>
              <a:rPr lang="tr-TR" altLang="tr-TR" sz="2500">
                <a:latin typeface="Comic Sans MS" pitchFamily="66" charset="0"/>
              </a:rPr>
              <a:t>Varsa derse karşı olumsuz tutumunuzun nedenlerini araştırın ve bu tutumunuzu değiştirmeye çalışın..</a:t>
            </a:r>
          </a:p>
          <a:p>
            <a:pPr eaLnBrk="1" hangingPunct="1"/>
            <a:r>
              <a:rPr lang="tr-TR" altLang="tr-TR" sz="2500">
                <a:latin typeface="Comic Sans MS" pitchFamily="66" charset="0"/>
              </a:rPr>
              <a:t>Her çalışma öncesi bir konuyu bitirmeyi hedefleyin ve bu hedefe ulaşmaya çalışın</a:t>
            </a:r>
            <a:r>
              <a:rPr lang="tr-TR" altLang="tr-TR" sz="3000">
                <a:latin typeface="Comic Sans MS" pitchFamily="66" charset="0"/>
              </a:rPr>
              <a:t>.</a:t>
            </a:r>
          </a:p>
          <a:p>
            <a:pPr eaLnBrk="1" hangingPunct="1"/>
            <a:endParaRPr lang="tr-TR" altLang="tr-TR" sz="2400">
              <a:latin typeface="Comic Sans MS" pitchFamily="66" charset="0"/>
            </a:endParaRPr>
          </a:p>
          <a:p>
            <a:pPr eaLnBrk="1" hangingPunct="1"/>
            <a:endParaRPr lang="tr-TR" altLang="tr-TR"/>
          </a:p>
        </p:txBody>
      </p:sp>
      <p:sp>
        <p:nvSpPr>
          <p:cNvPr id="22531" name="2 İçerik Yer Tutucusu"/>
          <p:cNvSpPr>
            <a:spLocks/>
          </p:cNvSpPr>
          <p:nvPr/>
        </p:nvSpPr>
        <p:spPr bwMode="auto">
          <a:xfrm>
            <a:off x="468313" y="16287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endParaRPr lang="tr-TR" altLang="tr-TR"/>
          </a:p>
        </p:txBody>
      </p:sp>
      <p:sp>
        <p:nvSpPr>
          <p:cNvPr id="24579" name="Text Box 4"/>
          <p:cNvSpPr txBox="1">
            <a:spLocks noChangeArrowheads="1"/>
          </p:cNvSpPr>
          <p:nvPr/>
        </p:nvSpPr>
        <p:spPr bwMode="auto">
          <a:xfrm>
            <a:off x="1116013" y="663575"/>
            <a:ext cx="5400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tr-TR" altLang="tr-TR" sz="4000" b="1">
                <a:solidFill>
                  <a:srgbClr val="FF0000"/>
                </a:solidFill>
                <a:latin typeface="Comic Sans MS" pitchFamily="66" charset="0"/>
              </a:rPr>
              <a:t>BİRKAÇ ÖNERİ!!!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additive="base">
                                        <p:cTn id="7" dur="500" fill="hold"/>
                                        <p:tgtEl>
                                          <p:spTgt spid="24579"/>
                                        </p:tgtEl>
                                        <p:attrNameLst>
                                          <p:attrName>ppt_x</p:attrName>
                                        </p:attrNameLst>
                                      </p:cBhvr>
                                      <p:tavLst>
                                        <p:tav tm="0">
                                          <p:val>
                                            <p:strVal val="#ppt_x"/>
                                          </p:val>
                                        </p:tav>
                                        <p:tav tm="100000">
                                          <p:val>
                                            <p:strVal val="#ppt_x"/>
                                          </p:val>
                                        </p:tav>
                                      </p:tavLst>
                                    </p:anim>
                                    <p:anim calcmode="lin" valueType="num">
                                      <p:cBhvr additive="base">
                                        <p:cTn id="8" dur="500" fill="hold"/>
                                        <p:tgtEl>
                                          <p:spTgt spid="2457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4577">
                                            <p:txEl>
                                              <p:pRg st="0" end="0"/>
                                            </p:txEl>
                                          </p:spTgt>
                                        </p:tgtEl>
                                        <p:attrNameLst>
                                          <p:attrName>style.visibility</p:attrName>
                                        </p:attrNameLst>
                                      </p:cBhvr>
                                      <p:to>
                                        <p:strVal val="visible"/>
                                      </p:to>
                                    </p:set>
                                    <p:animEffect transition="in" filter="blinds(horizontal)">
                                      <p:cBhvr>
                                        <p:cTn id="13" dur="500"/>
                                        <p:tgtEl>
                                          <p:spTgt spid="2457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4577">
                                            <p:txEl>
                                              <p:pRg st="1" end="1"/>
                                            </p:txEl>
                                          </p:spTgt>
                                        </p:tgtEl>
                                        <p:attrNameLst>
                                          <p:attrName>style.visibility</p:attrName>
                                        </p:attrNameLst>
                                      </p:cBhvr>
                                      <p:to>
                                        <p:strVal val="visible"/>
                                      </p:to>
                                    </p:set>
                                    <p:animEffect transition="in" filter="blinds(horizontal)">
                                      <p:cBhvr>
                                        <p:cTn id="18" dur="500"/>
                                        <p:tgtEl>
                                          <p:spTgt spid="2457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4577">
                                            <p:txEl>
                                              <p:pRg st="2" end="2"/>
                                            </p:txEl>
                                          </p:spTgt>
                                        </p:tgtEl>
                                        <p:attrNameLst>
                                          <p:attrName>style.visibility</p:attrName>
                                        </p:attrNameLst>
                                      </p:cBhvr>
                                      <p:to>
                                        <p:strVal val="visible"/>
                                      </p:to>
                                    </p:set>
                                    <p:animEffect transition="in" filter="blinds(horizontal)">
                                      <p:cBhvr>
                                        <p:cTn id="23" dur="500"/>
                                        <p:tgtEl>
                                          <p:spTgt spid="2457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4577">
                                            <p:txEl>
                                              <p:pRg st="3" end="3"/>
                                            </p:txEl>
                                          </p:spTgt>
                                        </p:tgtEl>
                                        <p:attrNameLst>
                                          <p:attrName>style.visibility</p:attrName>
                                        </p:attrNameLst>
                                      </p:cBhvr>
                                      <p:to>
                                        <p:strVal val="visible"/>
                                      </p:to>
                                    </p:set>
                                    <p:animEffect transition="in" filter="blinds(horizontal)">
                                      <p:cBhvr>
                                        <p:cTn id="28" dur="500"/>
                                        <p:tgtEl>
                                          <p:spTgt spid="2457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build="p"/>
      <p:bldP spid="2457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p:cNvSpPr>
            <a:spLocks noGrp="1" noChangeArrowheads="1"/>
          </p:cNvSpPr>
          <p:nvPr>
            <p:ph type="body" idx="4294967295"/>
          </p:nvPr>
        </p:nvSpPr>
        <p:spPr>
          <a:xfrm>
            <a:off x="611188" y="333375"/>
            <a:ext cx="8208962" cy="6335713"/>
          </a:xfrm>
        </p:spPr>
        <p:txBody>
          <a:bodyPr/>
          <a:lstStyle/>
          <a:p>
            <a:pPr eaLnBrk="1" hangingPunct="1">
              <a:lnSpc>
                <a:spcPct val="90000"/>
              </a:lnSpc>
            </a:pPr>
            <a:r>
              <a:rPr lang="tr-TR" altLang="tr-TR" sz="3000">
                <a:latin typeface="Comic Sans MS" pitchFamily="66" charset="0"/>
              </a:rPr>
              <a:t>Çalışma sırasında kendinize küçük ödüller koyun, ilgi ve dikkatinizin azaldığını fark ettiğinizde, okuduğunuz konuyu bitirince, hoşlandığınız bir işi yaparak kendinizi ödüllendireceğinize söz verin..(çalıştığım bölümü bitirince bir meyve yerim gibi..)</a:t>
            </a:r>
          </a:p>
          <a:p>
            <a:pPr eaLnBrk="1" hangingPunct="1">
              <a:lnSpc>
                <a:spcPct val="90000"/>
              </a:lnSpc>
            </a:pPr>
            <a:endParaRPr lang="tr-TR" altLang="tr-TR" sz="3000">
              <a:latin typeface="Comic Sans MS" pitchFamily="66" charset="0"/>
            </a:endParaRPr>
          </a:p>
          <a:p>
            <a:pPr eaLnBrk="1" hangingPunct="1">
              <a:lnSpc>
                <a:spcPct val="90000"/>
              </a:lnSpc>
            </a:pPr>
            <a:r>
              <a:rPr lang="tr-TR" altLang="tr-TR" sz="3000">
                <a:latin typeface="Comic Sans MS" pitchFamily="66" charset="0"/>
              </a:rPr>
              <a:t>Ödülde dikkat edilmesi gereken 2 nokta önemlidir</a:t>
            </a:r>
          </a:p>
          <a:p>
            <a:pPr eaLnBrk="1" hangingPunct="1">
              <a:lnSpc>
                <a:spcPct val="90000"/>
              </a:lnSpc>
              <a:buFont typeface="Arial" charset="0"/>
              <a:buNone/>
            </a:pPr>
            <a:r>
              <a:rPr lang="tr-TR" altLang="tr-TR" sz="3000">
                <a:latin typeface="Comic Sans MS" pitchFamily="66" charset="0"/>
              </a:rPr>
              <a:t>A) çalışmayı bitirmeden ödülünüzü almayın</a:t>
            </a:r>
          </a:p>
          <a:p>
            <a:pPr eaLnBrk="1" hangingPunct="1">
              <a:lnSpc>
                <a:spcPct val="90000"/>
              </a:lnSpc>
              <a:buFont typeface="Arial" charset="0"/>
              <a:buNone/>
            </a:pPr>
            <a:r>
              <a:rPr lang="tr-TR" altLang="tr-TR" sz="3000">
                <a:latin typeface="Comic Sans MS" pitchFamily="66" charset="0"/>
              </a:rPr>
              <a:t>B) zaten yapacağınız bir şeyi ödül olarak seçmeyin</a:t>
            </a:r>
            <a:r>
              <a:rPr lang="tr-TR" altLang="tr-TR" sz="2400">
                <a:latin typeface="Comic Sans MS"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1">
                                            <p:txEl>
                                              <p:pRg st="0" end="0"/>
                                            </p:txEl>
                                          </p:spTgt>
                                        </p:tgtEl>
                                        <p:attrNameLst>
                                          <p:attrName>style.visibility</p:attrName>
                                        </p:attrNameLst>
                                      </p:cBhvr>
                                      <p:to>
                                        <p:strVal val="visible"/>
                                      </p:to>
                                    </p:set>
                                    <p:animEffect transition="in" filter="blinds(horizontal)">
                                      <p:cBhvr>
                                        <p:cTn id="7" dur="500"/>
                                        <p:tgtEl>
                                          <p:spTgt spid="2560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601">
                                            <p:txEl>
                                              <p:pRg st="2" end="2"/>
                                            </p:txEl>
                                          </p:spTgt>
                                        </p:tgtEl>
                                        <p:attrNameLst>
                                          <p:attrName>style.visibility</p:attrName>
                                        </p:attrNameLst>
                                      </p:cBhvr>
                                      <p:to>
                                        <p:strVal val="visible"/>
                                      </p:to>
                                    </p:set>
                                    <p:animEffect transition="in" filter="blinds(horizontal)">
                                      <p:cBhvr>
                                        <p:cTn id="12" dur="500"/>
                                        <p:tgtEl>
                                          <p:spTgt spid="2560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601">
                                            <p:txEl>
                                              <p:pRg st="3" end="3"/>
                                            </p:txEl>
                                          </p:spTgt>
                                        </p:tgtEl>
                                        <p:attrNameLst>
                                          <p:attrName>style.visibility</p:attrName>
                                        </p:attrNameLst>
                                      </p:cBhvr>
                                      <p:to>
                                        <p:strVal val="visible"/>
                                      </p:to>
                                    </p:set>
                                    <p:animEffect transition="in" filter="blinds(horizontal)">
                                      <p:cBhvr>
                                        <p:cTn id="17" dur="500"/>
                                        <p:tgtEl>
                                          <p:spTgt spid="2560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601">
                                            <p:txEl>
                                              <p:pRg st="4" end="4"/>
                                            </p:txEl>
                                          </p:spTgt>
                                        </p:tgtEl>
                                        <p:attrNameLst>
                                          <p:attrName>style.visibility</p:attrName>
                                        </p:attrNameLst>
                                      </p:cBhvr>
                                      <p:to>
                                        <p:strVal val="visible"/>
                                      </p:to>
                                    </p:set>
                                    <p:animEffect transition="in" filter="blinds(horizontal)">
                                      <p:cBhvr>
                                        <p:cTn id="22" dur="500"/>
                                        <p:tgtEl>
                                          <p:spTgt spid="2560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Grp="1" noChangeArrowheads="1"/>
          </p:cNvSpPr>
          <p:nvPr>
            <p:ph type="body" idx="4294967295"/>
          </p:nvPr>
        </p:nvSpPr>
        <p:spPr>
          <a:xfrm>
            <a:off x="107950" y="404813"/>
            <a:ext cx="8856663" cy="6264275"/>
          </a:xfrm>
        </p:spPr>
        <p:txBody>
          <a:bodyPr/>
          <a:lstStyle/>
          <a:p>
            <a:pPr eaLnBrk="1" hangingPunct="1"/>
            <a:r>
              <a:rPr lang="tr-TR" altLang="tr-TR" sz="3300">
                <a:latin typeface="Comic Sans MS" pitchFamily="66" charset="0"/>
              </a:rPr>
              <a:t>Okuduklarınızı kendi kelime ve cümlelerle ifade etmeniz, konulardan özetler, sorular ve cevaplar çıkarmanız öğrenmeye aktif olarak katılmayı ve daha etkin öğrenmeyi sağlar..</a:t>
            </a:r>
          </a:p>
          <a:p>
            <a:pPr eaLnBrk="1" hangingPunct="1"/>
            <a:endParaRPr lang="tr-TR" altLang="tr-TR" sz="3300">
              <a:latin typeface="Comic Sans MS" pitchFamily="66" charset="0"/>
            </a:endParaRPr>
          </a:p>
          <a:p>
            <a:pPr eaLnBrk="1" hangingPunct="1"/>
            <a:r>
              <a:rPr lang="tr-TR" altLang="tr-TR" sz="3300">
                <a:latin typeface="Comic Sans MS" pitchFamily="66" charset="0"/>
              </a:rPr>
              <a:t>Çalışırken kendinizi sınav hazırlayacak kişinin yerine koyup “ ben bu konudan soru hazırlayacak olsam, ne sorardım diye” düşünün. Bu soruların olası cevaplarını bulmanız konuyu özümsemenizi sağlar.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5">
                                            <p:txEl>
                                              <p:pRg st="0" end="0"/>
                                            </p:txEl>
                                          </p:spTgt>
                                        </p:tgtEl>
                                        <p:attrNameLst>
                                          <p:attrName>style.visibility</p:attrName>
                                        </p:attrNameLst>
                                      </p:cBhvr>
                                      <p:to>
                                        <p:strVal val="visible"/>
                                      </p:to>
                                    </p:set>
                                    <p:animEffect transition="in" filter="blinds(horizontal)">
                                      <p:cBhvr>
                                        <p:cTn id="7" dur="500"/>
                                        <p:tgtEl>
                                          <p:spTgt spid="266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625">
                                            <p:txEl>
                                              <p:pRg st="2" end="2"/>
                                            </p:txEl>
                                          </p:spTgt>
                                        </p:tgtEl>
                                        <p:attrNameLst>
                                          <p:attrName>style.visibility</p:attrName>
                                        </p:attrNameLst>
                                      </p:cBhvr>
                                      <p:to>
                                        <p:strVal val="visible"/>
                                      </p:to>
                                    </p:set>
                                    <p:animEffect transition="in" filter="blinds(horizontal)">
                                      <p:cBhvr>
                                        <p:cTn id="12" dur="500"/>
                                        <p:tgtEl>
                                          <p:spTgt spid="266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body" sz="half" idx="1"/>
          </p:nvPr>
        </p:nvSpPr>
        <p:spPr>
          <a:xfrm>
            <a:off x="571500" y="2857500"/>
            <a:ext cx="8305800" cy="4343400"/>
          </a:xfrm>
        </p:spPr>
        <p:txBody>
          <a:bodyPr/>
          <a:lstStyle/>
          <a:p>
            <a:pPr algn="ctr" eaLnBrk="1" hangingPunct="1">
              <a:buFontTx/>
              <a:buNone/>
            </a:pPr>
            <a:r>
              <a:rPr lang="tr-TR" altLang="tr-TR" sz="2700" dirty="0"/>
              <a:t>   </a:t>
            </a:r>
            <a:r>
              <a:rPr lang="tr-TR" altLang="tr-TR" sz="3600" dirty="0">
                <a:latin typeface="Comic Sans MS" pitchFamily="66" charset="0"/>
              </a:rPr>
              <a:t>Verimli ders çalışma amaç doğrultusunda planlı ve programlı çalışmaktır.  Verimli ders çalışmak sadece ders çalışmak için zaman ayırarak diğer etkinlikleri göz ardı etmek değildir.  </a:t>
            </a:r>
          </a:p>
        </p:txBody>
      </p:sp>
      <p:sp>
        <p:nvSpPr>
          <p:cNvPr id="5" name="4 Metin kutusu"/>
          <p:cNvSpPr txBox="1">
            <a:spLocks noChangeArrowheads="1"/>
          </p:cNvSpPr>
          <p:nvPr/>
        </p:nvSpPr>
        <p:spPr bwMode="auto">
          <a:xfrm>
            <a:off x="1285875" y="1714500"/>
            <a:ext cx="6429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tr-TR" altLang="tr-TR" sz="3600" b="1">
                <a:solidFill>
                  <a:srgbClr val="FF0000"/>
                </a:solidFill>
                <a:latin typeface="Comic Sans MS" pitchFamily="66" charset="0"/>
              </a:rPr>
              <a:t>VERİMLİ DERS ÇALIŞMA NEDİR?</a:t>
            </a:r>
          </a:p>
        </p:txBody>
      </p:sp>
    </p:spTree>
    <p:custDataLst>
      <p:tags r:id="rId1"/>
    </p:custDataLst>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0962">
                                            <p:txEl>
                                              <p:pRg st="0" end="0"/>
                                            </p:txEl>
                                          </p:spTgt>
                                        </p:tgtEl>
                                        <p:attrNameLst>
                                          <p:attrName>style.visibility</p:attrName>
                                        </p:attrNameLst>
                                      </p:cBhvr>
                                      <p:to>
                                        <p:strVal val="visible"/>
                                      </p:to>
                                    </p:set>
                                    <p:animEffect transition="in" filter="box(in)">
                                      <p:cBhvr>
                                        <p:cTn id="12" dur="500"/>
                                        <p:tgtEl>
                                          <p:spTgt spid="409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50" y="-315913"/>
            <a:ext cx="9542463" cy="717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p:cNvSpPr>
          <p:nvPr/>
        </p:nvSpPr>
        <p:spPr bwMode="auto">
          <a:xfrm>
            <a:off x="8382000" y="1085850"/>
            <a:ext cx="533400" cy="26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lvl1pPr eaLnBrk="0">
              <a:defRPr sz="2400">
                <a:solidFill>
                  <a:srgbClr val="000000"/>
                </a:solidFill>
                <a:latin typeface="Calibri" pitchFamily="34" charset="0"/>
                <a:ea typeface="MS PGothic" pitchFamily="34" charset="-128"/>
                <a:sym typeface="Calibri" pitchFamily="34" charset="0"/>
              </a:defRPr>
            </a:lvl1pPr>
            <a:lvl2pPr marL="742950" indent="-285750" eaLnBrk="0">
              <a:defRPr sz="2400">
                <a:solidFill>
                  <a:srgbClr val="000000"/>
                </a:solidFill>
                <a:latin typeface="Calibri" pitchFamily="34" charset="0"/>
                <a:ea typeface="MS PGothic" pitchFamily="34" charset="-128"/>
                <a:sym typeface="Calibri" pitchFamily="34" charset="0"/>
              </a:defRPr>
            </a:lvl2pPr>
            <a:lvl3pPr marL="1143000" indent="-228600" eaLnBrk="0">
              <a:defRPr sz="2400">
                <a:solidFill>
                  <a:srgbClr val="000000"/>
                </a:solidFill>
                <a:latin typeface="Calibri" pitchFamily="34" charset="0"/>
                <a:ea typeface="MS PGothic" pitchFamily="34" charset="-128"/>
                <a:sym typeface="Calibri" pitchFamily="34" charset="0"/>
              </a:defRPr>
            </a:lvl3pPr>
            <a:lvl4pPr marL="1600200" indent="-228600" eaLnBrk="0">
              <a:defRPr sz="2400">
                <a:solidFill>
                  <a:srgbClr val="000000"/>
                </a:solidFill>
                <a:latin typeface="Calibri" pitchFamily="34" charset="0"/>
                <a:ea typeface="MS PGothic" pitchFamily="34" charset="-128"/>
                <a:sym typeface="Calibri" pitchFamily="34" charset="0"/>
              </a:defRPr>
            </a:lvl4pPr>
            <a:lvl5pPr marL="2057400" indent="-228600" eaLnBrk="0">
              <a:defRPr sz="2400">
                <a:solidFill>
                  <a:srgbClr val="000000"/>
                </a:solidFill>
                <a:latin typeface="Calibri" pitchFamily="34" charset="0"/>
                <a:ea typeface="MS PGothic" pitchFamily="34" charset="-128"/>
                <a:sym typeface="Calibri" pitchFamily="34" charset="0"/>
              </a:defRPr>
            </a:lvl5pPr>
            <a:lvl6pPr marL="2514600" indent="-228600" defTabSz="4572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6pPr>
            <a:lvl7pPr marL="2971800" indent="-228600" defTabSz="4572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7pPr>
            <a:lvl8pPr marL="3429000" indent="-228600" defTabSz="4572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8pPr>
            <a:lvl9pPr marL="3886200" indent="-228600" defTabSz="4572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9pPr>
          </a:lstStyle>
          <a:p>
            <a:pPr algn="r" eaLnBrk="1"/>
            <a:fld id="{8BE5A4DC-92D5-49E0-868E-ACC08B728BA8}" type="slidenum">
              <a:rPr lang="en-US" altLang="tr-TR" sz="1200">
                <a:latin typeface="Arial" pitchFamily="34" charset="0"/>
                <a:cs typeface="Arial" pitchFamily="34" charset="0"/>
                <a:sym typeface="Arial" pitchFamily="34" charset="0"/>
              </a:rPr>
              <a:pPr algn="r" eaLnBrk="1"/>
              <a:t>21</a:t>
            </a:fld>
            <a:endParaRPr lang="en-US" altLang="tr-TR" sz="1200">
              <a:latin typeface="Arial" pitchFamily="34" charset="0"/>
              <a:cs typeface="Arial" pitchFamily="34" charset="0"/>
              <a:sym typeface="Arial" pitchFamily="34" charset="0"/>
            </a:endParaRPr>
          </a:p>
        </p:txBody>
      </p:sp>
      <p:pic>
        <p:nvPicPr>
          <p:cNvPr id="19458" name="Picture 2" descr="dilde_buyuk"/>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231478">
            <a:off x="1331913" y="2276475"/>
            <a:ext cx="2736850" cy="338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9459" name="Picture 3" descr="j02921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0806298">
            <a:off x="5364163" y="3429000"/>
            <a:ext cx="3419475" cy="256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460" name="Rectangle 4"/>
          <p:cNvSpPr>
            <a:spLocks/>
          </p:cNvSpPr>
          <p:nvPr/>
        </p:nvSpPr>
        <p:spPr bwMode="auto">
          <a:xfrm>
            <a:off x="762000" y="304800"/>
            <a:ext cx="8064500" cy="180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defTabSz="223838" eaLnBrk="0">
              <a:defRPr sz="2400">
                <a:solidFill>
                  <a:srgbClr val="000000"/>
                </a:solidFill>
                <a:latin typeface="Calibri" pitchFamily="34" charset="0"/>
                <a:ea typeface="MS PGothic" pitchFamily="34" charset="-128"/>
                <a:sym typeface="Calibri" pitchFamily="34" charset="0"/>
              </a:defRPr>
            </a:lvl1pPr>
            <a:lvl2pPr marL="742950" indent="-285750" defTabSz="223838" eaLnBrk="0">
              <a:defRPr sz="2400">
                <a:solidFill>
                  <a:srgbClr val="000000"/>
                </a:solidFill>
                <a:latin typeface="Calibri" pitchFamily="34" charset="0"/>
                <a:ea typeface="MS PGothic" pitchFamily="34" charset="-128"/>
                <a:sym typeface="Calibri" pitchFamily="34" charset="0"/>
              </a:defRPr>
            </a:lvl2pPr>
            <a:lvl3pPr marL="1143000" indent="-228600" defTabSz="223838" eaLnBrk="0">
              <a:defRPr sz="2400">
                <a:solidFill>
                  <a:srgbClr val="000000"/>
                </a:solidFill>
                <a:latin typeface="Calibri" pitchFamily="34" charset="0"/>
                <a:ea typeface="MS PGothic" pitchFamily="34" charset="-128"/>
                <a:sym typeface="Calibri" pitchFamily="34" charset="0"/>
              </a:defRPr>
            </a:lvl3pPr>
            <a:lvl4pPr marL="1600200" indent="-228600" defTabSz="223838" eaLnBrk="0">
              <a:defRPr sz="2400">
                <a:solidFill>
                  <a:srgbClr val="000000"/>
                </a:solidFill>
                <a:latin typeface="Calibri" pitchFamily="34" charset="0"/>
                <a:ea typeface="MS PGothic" pitchFamily="34" charset="-128"/>
                <a:sym typeface="Calibri" pitchFamily="34" charset="0"/>
              </a:defRPr>
            </a:lvl4pPr>
            <a:lvl5pPr marL="2057400" indent="-228600" defTabSz="223838" eaLnBrk="0">
              <a:defRPr sz="2400">
                <a:solidFill>
                  <a:srgbClr val="000000"/>
                </a:solidFill>
                <a:latin typeface="Calibri" pitchFamily="34" charset="0"/>
                <a:ea typeface="MS PGothic" pitchFamily="34" charset="-128"/>
                <a:sym typeface="Calibri" pitchFamily="34" charset="0"/>
              </a:defRPr>
            </a:lvl5pPr>
            <a:lvl6pPr marL="2514600" indent="-228600" defTabSz="223838"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6pPr>
            <a:lvl7pPr marL="2971800" indent="-228600" defTabSz="223838"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7pPr>
            <a:lvl8pPr marL="3429000" indent="-228600" defTabSz="223838"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8pPr>
            <a:lvl9pPr marL="3886200" indent="-228600" defTabSz="223838"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9pPr>
          </a:lstStyle>
          <a:p>
            <a:pPr algn="ctr" eaLnBrk="1"/>
            <a:r>
              <a:rPr lang="en-US" altLang="tr-TR" sz="6900" dirty="0">
                <a:latin typeface="Impact" pitchFamily="34" charset="0"/>
                <a:sym typeface="Impact" pitchFamily="34" charset="0"/>
              </a:rPr>
              <a:t>DERS NASIL ÇALIŞILMAZ </a:t>
            </a:r>
            <a:endParaRPr lang="en-US" altLang="tr-TR" sz="3400" dirty="0"/>
          </a:p>
        </p:txBody>
      </p:sp>
    </p:spTree>
    <p:extLst>
      <p:ext uri="{BB962C8B-B14F-4D97-AF65-F5344CB8AC3E}">
        <p14:creationId xmlns:p14="http://schemas.microsoft.com/office/powerpoint/2010/main" val="82736054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p:cNvSpPr>
          <p:nvPr/>
        </p:nvSpPr>
        <p:spPr bwMode="auto">
          <a:xfrm rot="20780092">
            <a:off x="773113" y="752475"/>
            <a:ext cx="7416800" cy="5402263"/>
          </a:xfrm>
          <a:prstGeom prst="rect">
            <a:avLst/>
          </a:prstGeom>
          <a:solidFill>
            <a:srgbClr val="FFCCCC"/>
          </a:solidFill>
          <a:ln w="73025" cap="rnd" cmpd="sng">
            <a:solidFill>
              <a:srgbClr val="FF00FF"/>
            </a:solidFill>
            <a:prstDash val="sysDot"/>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lvl1pPr eaLnBrk="0">
              <a:defRPr sz="2400">
                <a:solidFill>
                  <a:srgbClr val="000000"/>
                </a:solidFill>
                <a:latin typeface="Calibri" pitchFamily="34" charset="0"/>
                <a:ea typeface="MS PGothic" pitchFamily="34" charset="-128"/>
                <a:sym typeface="Calibri" pitchFamily="34" charset="0"/>
              </a:defRPr>
            </a:lvl1pPr>
            <a:lvl2pPr marL="742950" indent="-285750" eaLnBrk="0">
              <a:defRPr sz="2400">
                <a:solidFill>
                  <a:srgbClr val="000000"/>
                </a:solidFill>
                <a:latin typeface="Calibri" pitchFamily="34" charset="0"/>
                <a:ea typeface="MS PGothic" pitchFamily="34" charset="-128"/>
                <a:sym typeface="Calibri" pitchFamily="34" charset="0"/>
              </a:defRPr>
            </a:lvl2pPr>
            <a:lvl3pPr marL="1143000" indent="-228600" eaLnBrk="0">
              <a:defRPr sz="2400">
                <a:solidFill>
                  <a:srgbClr val="000000"/>
                </a:solidFill>
                <a:latin typeface="Calibri" pitchFamily="34" charset="0"/>
                <a:ea typeface="MS PGothic" pitchFamily="34" charset="-128"/>
                <a:sym typeface="Calibri" pitchFamily="34" charset="0"/>
              </a:defRPr>
            </a:lvl3pPr>
            <a:lvl4pPr marL="1600200" indent="-228600" eaLnBrk="0">
              <a:defRPr sz="2400">
                <a:solidFill>
                  <a:srgbClr val="000000"/>
                </a:solidFill>
                <a:latin typeface="Calibri" pitchFamily="34" charset="0"/>
                <a:ea typeface="MS PGothic" pitchFamily="34" charset="-128"/>
                <a:sym typeface="Calibri" pitchFamily="34" charset="0"/>
              </a:defRPr>
            </a:lvl4pPr>
            <a:lvl5pPr marL="2057400" indent="-228600" eaLnBrk="0">
              <a:defRPr sz="2400">
                <a:solidFill>
                  <a:srgbClr val="000000"/>
                </a:solidFill>
                <a:latin typeface="Calibri" pitchFamily="34" charset="0"/>
                <a:ea typeface="MS PGothic" pitchFamily="34" charset="-128"/>
                <a:sym typeface="Calibri" pitchFamily="34" charset="0"/>
              </a:defRPr>
            </a:lvl5pPr>
            <a:lvl6pPr marL="2514600" indent="-228600" defTabSz="4572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6pPr>
            <a:lvl7pPr marL="2971800" indent="-228600" defTabSz="4572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7pPr>
            <a:lvl8pPr marL="3429000" indent="-228600" defTabSz="4572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8pPr>
            <a:lvl9pPr marL="3886200" indent="-228600" defTabSz="4572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9pPr>
          </a:lstStyle>
          <a:p>
            <a:pPr eaLnBrk="1"/>
            <a:r>
              <a:rPr lang="en-US" altLang="tr-TR" sz="2000" b="1">
                <a:latin typeface="Comic Sans MS" pitchFamily="66" charset="0"/>
                <a:sym typeface="Comic Sans MS" pitchFamily="66" charset="0"/>
              </a:rPr>
              <a:t>Çalışmamak için bahaneler icat ederek</a:t>
            </a:r>
            <a:endParaRPr lang="en-US" altLang="tr-TR" sz="1800">
              <a:latin typeface="Arial" pitchFamily="34" charset="0"/>
              <a:cs typeface="Arial" pitchFamily="34" charset="0"/>
              <a:sym typeface="Arial" pitchFamily="34" charset="0"/>
            </a:endParaRPr>
          </a:p>
          <a:p>
            <a:pPr eaLnBrk="1"/>
            <a:r>
              <a:rPr lang="en-US" altLang="tr-TR" sz="2000" b="1">
                <a:latin typeface="Comic Sans MS" pitchFamily="66" charset="0"/>
                <a:sym typeface="Comic Sans MS" pitchFamily="66" charset="0"/>
              </a:rPr>
              <a:t>Yatarak </a:t>
            </a:r>
            <a:endParaRPr lang="en-US" altLang="tr-TR" sz="1800">
              <a:latin typeface="Arial" pitchFamily="34" charset="0"/>
              <a:cs typeface="Arial" pitchFamily="34" charset="0"/>
              <a:sym typeface="Arial" pitchFamily="34" charset="0"/>
            </a:endParaRPr>
          </a:p>
          <a:p>
            <a:pPr eaLnBrk="1"/>
            <a:r>
              <a:rPr lang="en-US" altLang="tr-TR" sz="2000" b="1">
                <a:latin typeface="Comic Sans MS" pitchFamily="66" charset="0"/>
                <a:sym typeface="Comic Sans MS" pitchFamily="66" charset="0"/>
              </a:rPr>
              <a:t>Dersten derse,konudan konuya atlayarak</a:t>
            </a:r>
            <a:endParaRPr lang="en-US" altLang="tr-TR" sz="1800">
              <a:latin typeface="Arial" pitchFamily="34" charset="0"/>
              <a:cs typeface="Arial" pitchFamily="34" charset="0"/>
              <a:sym typeface="Arial" pitchFamily="34" charset="0"/>
            </a:endParaRPr>
          </a:p>
          <a:p>
            <a:pPr eaLnBrk="1"/>
            <a:r>
              <a:rPr lang="en-US" altLang="tr-TR" sz="2000" b="1">
                <a:latin typeface="Comic Sans MS" pitchFamily="66" charset="0"/>
                <a:sym typeface="Comic Sans MS" pitchFamily="66" charset="0"/>
              </a:rPr>
              <a:t>Önemli kavramları atlayıp öğrenme olayını hep sonraya bırakarak</a:t>
            </a:r>
            <a:endParaRPr lang="en-US" altLang="tr-TR" sz="1800">
              <a:latin typeface="Arial" pitchFamily="34" charset="0"/>
              <a:cs typeface="Arial" pitchFamily="34" charset="0"/>
              <a:sym typeface="Arial" pitchFamily="34" charset="0"/>
            </a:endParaRPr>
          </a:p>
          <a:p>
            <a:pPr eaLnBrk="1"/>
            <a:r>
              <a:rPr lang="en-US" altLang="tr-TR" sz="2000" b="1">
                <a:latin typeface="Comic Sans MS" pitchFamily="66" charset="0"/>
                <a:sym typeface="Comic Sans MS" pitchFamily="66" charset="0"/>
              </a:rPr>
              <a:t>Vakit geçirmek için resimlere, şekillere anlamsızca bakarak</a:t>
            </a:r>
            <a:endParaRPr lang="en-US" altLang="tr-TR" sz="1800">
              <a:latin typeface="Arial" pitchFamily="34" charset="0"/>
              <a:cs typeface="Arial" pitchFamily="34" charset="0"/>
              <a:sym typeface="Arial" pitchFamily="34" charset="0"/>
            </a:endParaRPr>
          </a:p>
          <a:p>
            <a:pPr eaLnBrk="1"/>
            <a:r>
              <a:rPr lang="en-US" altLang="tr-TR" sz="2000" b="1">
                <a:latin typeface="Comic Sans MS" pitchFamily="66" charset="0"/>
                <a:sym typeface="Comic Sans MS" pitchFamily="66" charset="0"/>
              </a:rPr>
              <a:t>Müzik dinleyerek</a:t>
            </a:r>
            <a:endParaRPr lang="en-US" altLang="tr-TR" sz="1800">
              <a:latin typeface="Arial" pitchFamily="34" charset="0"/>
              <a:cs typeface="Arial" pitchFamily="34" charset="0"/>
              <a:sym typeface="Arial" pitchFamily="34" charset="0"/>
            </a:endParaRPr>
          </a:p>
          <a:p>
            <a:pPr eaLnBrk="1"/>
            <a:r>
              <a:rPr lang="en-US" altLang="tr-TR" sz="2000" b="1">
                <a:latin typeface="Comic Sans MS" pitchFamily="66" charset="0"/>
                <a:sym typeface="Comic Sans MS" pitchFamily="66" charset="0"/>
              </a:rPr>
              <a:t>Televizyon izleyerek</a:t>
            </a:r>
            <a:endParaRPr lang="en-US" altLang="tr-TR" sz="1800">
              <a:latin typeface="Arial" pitchFamily="34" charset="0"/>
              <a:cs typeface="Arial" pitchFamily="34" charset="0"/>
              <a:sym typeface="Arial" pitchFamily="34" charset="0"/>
            </a:endParaRPr>
          </a:p>
          <a:p>
            <a:pPr eaLnBrk="1"/>
            <a:r>
              <a:rPr lang="en-US" altLang="tr-TR" sz="2000" b="1">
                <a:latin typeface="Comic Sans MS" pitchFamily="66" charset="0"/>
                <a:sym typeface="Comic Sans MS" pitchFamily="66" charset="0"/>
              </a:rPr>
              <a:t>Çalışma anında hayallere dalarak</a:t>
            </a:r>
            <a:endParaRPr lang="en-US" altLang="tr-TR" sz="1800">
              <a:latin typeface="Arial" pitchFamily="34" charset="0"/>
              <a:cs typeface="Arial" pitchFamily="34" charset="0"/>
              <a:sym typeface="Arial" pitchFamily="34" charset="0"/>
            </a:endParaRPr>
          </a:p>
          <a:p>
            <a:pPr eaLnBrk="1"/>
            <a:r>
              <a:rPr lang="en-US" altLang="tr-TR" sz="2000" b="1">
                <a:latin typeface="Comic Sans MS" pitchFamily="66" charset="0"/>
                <a:sym typeface="Comic Sans MS" pitchFamily="66" charset="0"/>
              </a:rPr>
              <a:t>Kendinizi başkalarıyla kıyaslayarak,</a:t>
            </a:r>
            <a:endParaRPr lang="en-US" altLang="tr-TR" sz="1800">
              <a:latin typeface="Arial" pitchFamily="34" charset="0"/>
              <a:cs typeface="Arial" pitchFamily="34" charset="0"/>
              <a:sym typeface="Arial" pitchFamily="34" charset="0"/>
            </a:endParaRPr>
          </a:p>
          <a:p>
            <a:pPr eaLnBrk="1"/>
            <a:r>
              <a:rPr lang="en-US" altLang="tr-TR" sz="2000" b="1">
                <a:latin typeface="Comic Sans MS" pitchFamily="66" charset="0"/>
                <a:sym typeface="Comic Sans MS" pitchFamily="66" charset="0"/>
              </a:rPr>
              <a:t>Plansız programsız olarak</a:t>
            </a:r>
            <a:endParaRPr lang="en-US" altLang="tr-TR" sz="1800">
              <a:latin typeface="Arial" pitchFamily="34" charset="0"/>
              <a:cs typeface="Arial" pitchFamily="34" charset="0"/>
              <a:sym typeface="Arial" pitchFamily="34" charset="0"/>
            </a:endParaRPr>
          </a:p>
          <a:p>
            <a:pPr eaLnBrk="1"/>
            <a:r>
              <a:rPr lang="en-US" altLang="tr-TR" sz="2000" b="1">
                <a:latin typeface="Comic Sans MS" pitchFamily="66" charset="0"/>
                <a:sym typeface="Comic Sans MS" pitchFamily="66" charset="0"/>
              </a:rPr>
              <a:t>Düzenli tekrarlar yapmadan,</a:t>
            </a:r>
            <a:endParaRPr lang="en-US" altLang="tr-TR" sz="1800">
              <a:latin typeface="Arial" pitchFamily="34" charset="0"/>
              <a:cs typeface="Arial" pitchFamily="34" charset="0"/>
              <a:sym typeface="Arial" pitchFamily="34" charset="0"/>
            </a:endParaRPr>
          </a:p>
          <a:p>
            <a:pPr eaLnBrk="1"/>
            <a:r>
              <a:rPr lang="en-US" altLang="tr-TR" sz="2000" b="1">
                <a:latin typeface="Comic Sans MS" pitchFamily="66" charset="0"/>
                <a:sym typeface="Comic Sans MS" pitchFamily="66" charset="0"/>
              </a:rPr>
              <a:t>Aşırı güven ya da güvensizlik duygusuna kapılarak,</a:t>
            </a:r>
            <a:endParaRPr lang="en-US" altLang="tr-TR" sz="1800">
              <a:latin typeface="Arial" pitchFamily="34" charset="0"/>
              <a:cs typeface="Arial" pitchFamily="34" charset="0"/>
              <a:sym typeface="Arial" pitchFamily="34" charset="0"/>
            </a:endParaRPr>
          </a:p>
        </p:txBody>
      </p:sp>
      <p:pic>
        <p:nvPicPr>
          <p:cNvPr id="20483" name="Picture 3" descr="TFR64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4986338"/>
            <a:ext cx="1739900" cy="187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34481977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152400" y="332656"/>
            <a:ext cx="8668072" cy="1152128"/>
          </a:xfrm>
        </p:spPr>
        <p:txBody>
          <a:bodyPr/>
          <a:lstStyle/>
          <a:p>
            <a:pPr eaLnBrk="1"/>
            <a:r>
              <a:rPr lang="en-US" altLang="tr-TR" dirty="0">
                <a:solidFill>
                  <a:srgbClr val="0000CC"/>
                </a:solidFill>
                <a:effectLst>
                  <a:outerShdw blurRad="38100" dist="38100" dir="2700000" algn="tl">
                    <a:srgbClr val="C0C0C0"/>
                  </a:outerShdw>
                </a:effectLst>
                <a:latin typeface="Arial" pitchFamily="34" charset="0"/>
                <a:cs typeface="Arial" pitchFamily="34" charset="0"/>
                <a:sym typeface="Arial" pitchFamily="34" charset="0"/>
              </a:rPr>
              <a:t>UNUTMAYI ÖNLEMEK İÇİN</a:t>
            </a:r>
            <a:endParaRPr lang="en-US" altLang="tr-TR" dirty="0"/>
          </a:p>
        </p:txBody>
      </p:sp>
      <p:sp>
        <p:nvSpPr>
          <p:cNvPr id="21506" name="Rectangle 2"/>
          <p:cNvSpPr>
            <a:spLocks noGrp="1" noChangeArrowheads="1"/>
          </p:cNvSpPr>
          <p:nvPr>
            <p:ph type="body" sz="half" idx="1"/>
          </p:nvPr>
        </p:nvSpPr>
        <p:spPr>
          <a:xfrm>
            <a:off x="2366963" y="2749550"/>
            <a:ext cx="6340475" cy="3184525"/>
          </a:xfrm>
          <a:solidFill>
            <a:srgbClr val="CCFFFF"/>
          </a:solidFill>
          <a:ln w="50800">
            <a:solidFill>
              <a:srgbClr val="000080"/>
            </a:solidFill>
            <a:prstDash val="sysDot"/>
            <a:bevel/>
            <a:headEnd/>
            <a:tailEnd/>
          </a:ln>
        </p:spPr>
        <p:txBody>
          <a:bodyPr/>
          <a:lstStyle/>
          <a:p>
            <a:pPr eaLnBrk="1"/>
            <a:r>
              <a:rPr lang="en-US" altLang="tr-TR">
                <a:effectLst>
                  <a:outerShdw blurRad="38100" dist="38100" dir="2700000" algn="tl">
                    <a:srgbClr val="000000"/>
                  </a:outerShdw>
                </a:effectLst>
                <a:latin typeface="Arial" pitchFamily="34" charset="0"/>
                <a:cs typeface="Arial" pitchFamily="34" charset="0"/>
                <a:sym typeface="Arial" pitchFamily="34" charset="0"/>
              </a:rPr>
              <a:t>Zihinsel tekrar yapma</a:t>
            </a:r>
          </a:p>
          <a:p>
            <a:pPr eaLnBrk="1"/>
            <a:r>
              <a:rPr lang="en-US" altLang="tr-TR">
                <a:effectLst>
                  <a:outerShdw blurRad="38100" dist="38100" dir="2700000" algn="tl">
                    <a:srgbClr val="000000"/>
                  </a:outerShdw>
                </a:effectLst>
                <a:latin typeface="Arial" pitchFamily="34" charset="0"/>
                <a:cs typeface="Arial" pitchFamily="34" charset="0"/>
                <a:sym typeface="Arial" pitchFamily="34" charset="0"/>
              </a:rPr>
              <a:t>Düzenli not tutma</a:t>
            </a:r>
          </a:p>
          <a:p>
            <a:pPr eaLnBrk="1"/>
            <a:r>
              <a:rPr lang="en-US" altLang="tr-TR">
                <a:effectLst>
                  <a:outerShdw blurRad="38100" dist="38100" dir="2700000" algn="tl">
                    <a:srgbClr val="000000"/>
                  </a:outerShdw>
                </a:effectLst>
                <a:latin typeface="Arial" pitchFamily="34" charset="0"/>
                <a:cs typeface="Arial" pitchFamily="34" charset="0"/>
                <a:sym typeface="Arial" pitchFamily="34" charset="0"/>
              </a:rPr>
              <a:t>Tekrar amaçlı özetler çıkarma</a:t>
            </a:r>
          </a:p>
          <a:p>
            <a:pPr eaLnBrk="1"/>
            <a:r>
              <a:rPr lang="en-US" altLang="tr-TR">
                <a:effectLst>
                  <a:outerShdw blurRad="38100" dist="38100" dir="2700000" algn="tl">
                    <a:srgbClr val="000000"/>
                  </a:outerShdw>
                </a:effectLst>
                <a:latin typeface="Arial" pitchFamily="34" charset="0"/>
                <a:cs typeface="Arial" pitchFamily="34" charset="0"/>
                <a:sym typeface="Arial" pitchFamily="34" charset="0"/>
              </a:rPr>
              <a:t>Kısa tekrarlar yapma</a:t>
            </a:r>
            <a:endParaRPr lang="en-US" altLang="tr-TR"/>
          </a:p>
        </p:txBody>
      </p:sp>
    </p:spTree>
    <p:extLst>
      <p:ext uri="{BB962C8B-B14F-4D97-AF65-F5344CB8AC3E}">
        <p14:creationId xmlns:p14="http://schemas.microsoft.com/office/powerpoint/2010/main" val="267107607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p:txBody>
          <a:bodyPr/>
          <a:lstStyle/>
          <a:p>
            <a:pPr eaLnBrk="1">
              <a:defRPr/>
            </a:pPr>
            <a:r>
              <a:rPr lang="en-US">
                <a:solidFill>
                  <a:srgbClr val="FF3300"/>
                </a:solidFill>
                <a:latin typeface="Arial" charset="0"/>
                <a:ea typeface="+mj-ea"/>
                <a:cs typeface="Arial" charset="0"/>
                <a:sym typeface="Arial" charset="0"/>
              </a:rPr>
              <a:t>Bir insan ;</a:t>
            </a:r>
            <a:endParaRPr lang="en-US">
              <a:ea typeface="+mj-ea"/>
              <a:sym typeface="Calibri" charset="0"/>
            </a:endParaRPr>
          </a:p>
        </p:txBody>
      </p:sp>
      <p:sp>
        <p:nvSpPr>
          <p:cNvPr id="22530" name="Rectangle 2"/>
          <p:cNvSpPr>
            <a:spLocks noGrp="1" noChangeArrowheads="1"/>
          </p:cNvSpPr>
          <p:nvPr>
            <p:ph type="body" idx="1"/>
          </p:nvPr>
        </p:nvSpPr>
        <p:spPr>
          <a:xfrm>
            <a:off x="414338" y="2921000"/>
            <a:ext cx="8423275" cy="3175000"/>
          </a:xfrm>
        </p:spPr>
        <p:txBody>
          <a:bodyPr/>
          <a:lstStyle/>
          <a:p>
            <a:pPr eaLnBrk="1">
              <a:lnSpc>
                <a:spcPct val="90000"/>
              </a:lnSpc>
            </a:pPr>
            <a:r>
              <a:rPr lang="en-US" altLang="tr-TR">
                <a:solidFill>
                  <a:srgbClr val="66FF33"/>
                </a:solidFill>
                <a:latin typeface="Arial" pitchFamily="34" charset="0"/>
                <a:cs typeface="Arial" pitchFamily="34" charset="0"/>
                <a:sym typeface="Arial" pitchFamily="34" charset="0"/>
              </a:rPr>
              <a:t>Okuduklarının % 10 unu</a:t>
            </a:r>
          </a:p>
          <a:p>
            <a:pPr eaLnBrk="1">
              <a:lnSpc>
                <a:spcPct val="90000"/>
              </a:lnSpc>
            </a:pPr>
            <a:r>
              <a:rPr lang="en-US" altLang="tr-TR">
                <a:solidFill>
                  <a:srgbClr val="66FF33"/>
                </a:solidFill>
                <a:latin typeface="Arial" pitchFamily="34" charset="0"/>
                <a:cs typeface="Arial" pitchFamily="34" charset="0"/>
                <a:sym typeface="Arial" pitchFamily="34" charset="0"/>
              </a:rPr>
              <a:t>İşittiklerinin % 20 sini</a:t>
            </a:r>
          </a:p>
          <a:p>
            <a:pPr eaLnBrk="1">
              <a:lnSpc>
                <a:spcPct val="90000"/>
              </a:lnSpc>
            </a:pPr>
            <a:r>
              <a:rPr lang="en-US" altLang="tr-TR">
                <a:solidFill>
                  <a:srgbClr val="66FF33"/>
                </a:solidFill>
                <a:latin typeface="Arial" pitchFamily="34" charset="0"/>
                <a:cs typeface="Arial" pitchFamily="34" charset="0"/>
                <a:sym typeface="Arial" pitchFamily="34" charset="0"/>
              </a:rPr>
              <a:t>Gördüklerinin % 30 unu</a:t>
            </a:r>
          </a:p>
          <a:p>
            <a:pPr eaLnBrk="1">
              <a:lnSpc>
                <a:spcPct val="90000"/>
              </a:lnSpc>
            </a:pPr>
            <a:r>
              <a:rPr lang="en-US" altLang="tr-TR">
                <a:solidFill>
                  <a:srgbClr val="66FF33"/>
                </a:solidFill>
                <a:latin typeface="Arial" pitchFamily="34" charset="0"/>
                <a:cs typeface="Arial" pitchFamily="34" charset="0"/>
                <a:sym typeface="Arial" pitchFamily="34" charset="0"/>
              </a:rPr>
              <a:t>Hem görüp hem işittiklerinin % 50 sini</a:t>
            </a:r>
          </a:p>
          <a:p>
            <a:pPr eaLnBrk="1">
              <a:lnSpc>
                <a:spcPct val="90000"/>
              </a:lnSpc>
            </a:pPr>
            <a:r>
              <a:rPr lang="en-US" altLang="tr-TR">
                <a:solidFill>
                  <a:srgbClr val="66FF33"/>
                </a:solidFill>
                <a:latin typeface="Arial" pitchFamily="34" charset="0"/>
                <a:cs typeface="Arial" pitchFamily="34" charset="0"/>
                <a:sym typeface="Arial" pitchFamily="34" charset="0"/>
              </a:rPr>
              <a:t>Söylediklerinin % 70 ini</a:t>
            </a:r>
          </a:p>
          <a:p>
            <a:pPr eaLnBrk="1">
              <a:lnSpc>
                <a:spcPct val="90000"/>
              </a:lnSpc>
            </a:pPr>
            <a:r>
              <a:rPr lang="en-US" altLang="tr-TR">
                <a:solidFill>
                  <a:srgbClr val="66FF33"/>
                </a:solidFill>
                <a:latin typeface="Arial" pitchFamily="34" charset="0"/>
                <a:cs typeface="Arial" pitchFamily="34" charset="0"/>
                <a:sym typeface="Arial" pitchFamily="34" charset="0"/>
              </a:rPr>
              <a:t>Yapıp söylediklerinin % 90 ını hatırlar..</a:t>
            </a:r>
            <a:r>
              <a:rPr lang="en-US" altLang="tr-TR">
                <a:latin typeface="Arial" pitchFamily="34" charset="0"/>
                <a:cs typeface="Arial" pitchFamily="34" charset="0"/>
                <a:sym typeface="Arial" pitchFamily="34" charset="0"/>
              </a:rPr>
              <a:t> </a:t>
            </a:r>
            <a:endParaRPr lang="en-US" altLang="tr-TR"/>
          </a:p>
        </p:txBody>
      </p:sp>
    </p:spTree>
    <p:extLst>
      <p:ext uri="{BB962C8B-B14F-4D97-AF65-F5344CB8AC3E}">
        <p14:creationId xmlns:p14="http://schemas.microsoft.com/office/powerpoint/2010/main" val="126292836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p:cNvSpPr>
          <p:nvPr>
            <p:ph type="body" idx="1"/>
          </p:nvPr>
        </p:nvSpPr>
        <p:spPr/>
        <p:txBody>
          <a:bodyPr/>
          <a:lstStyle/>
          <a:p>
            <a:pPr algn="ctr" eaLnBrk="1" hangingPunct="1">
              <a:buFont typeface="Arial" charset="0"/>
              <a:buNone/>
            </a:pPr>
            <a:r>
              <a:rPr lang="tr-TR" altLang="tr-TR" sz="6600" b="1">
                <a:solidFill>
                  <a:srgbClr val="FF0000"/>
                </a:solidFill>
                <a:latin typeface="Comic Sans MS" pitchFamily="66" charset="0"/>
              </a:rPr>
              <a:t>Son olarak…</a:t>
            </a:r>
          </a:p>
          <a:p>
            <a:pPr algn="ctr" eaLnBrk="1" hangingPunct="1">
              <a:buFont typeface="Arial" charset="0"/>
              <a:buNone/>
            </a:pPr>
            <a:r>
              <a:rPr lang="tr-TR" altLang="tr-TR" sz="6600" b="1">
                <a:solidFill>
                  <a:srgbClr val="FF0000"/>
                </a:solidFill>
                <a:latin typeface="Comic Sans MS" pitchFamily="66" charset="0"/>
                <a:sym typeface="Wingdings" pitchFamily="2" charset="2"/>
              </a:rPr>
              <a:t></a:t>
            </a:r>
            <a:endParaRPr lang="tr-TR" altLang="tr-TR" sz="6600" b="1">
              <a:solidFill>
                <a:srgbClr val="FF0000"/>
              </a:solidFill>
              <a:latin typeface="Comic Sans MS" pitchFamily="66"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a:xfrm>
            <a:off x="6084888" y="1484313"/>
            <a:ext cx="3333750" cy="3744912"/>
          </a:xfrm>
        </p:spPr>
        <p:txBody>
          <a:bodyPr/>
          <a:lstStyle/>
          <a:p>
            <a:pPr eaLnBrk="1" hangingPunct="1"/>
            <a:r>
              <a:rPr lang="tr-TR" altLang="tr-TR" b="1">
                <a:latin typeface="Comic Sans MS" pitchFamily="66" charset="0"/>
              </a:rPr>
              <a:t>Başlamak için en uygun zaman: ŞİMDİ!!!</a:t>
            </a:r>
          </a:p>
        </p:txBody>
      </p:sp>
      <p:sp>
        <p:nvSpPr>
          <p:cNvPr id="29698" name="Rectangle 3"/>
          <p:cNvSpPr>
            <a:spLocks noGrp="1"/>
          </p:cNvSpPr>
          <p:nvPr>
            <p:ph type="body" idx="1"/>
          </p:nvPr>
        </p:nvSpPr>
        <p:spPr>
          <a:xfrm>
            <a:off x="-323850" y="1423988"/>
            <a:ext cx="3529013" cy="4525962"/>
          </a:xfrm>
        </p:spPr>
        <p:txBody>
          <a:bodyPr/>
          <a:lstStyle/>
          <a:p>
            <a:pPr algn="ctr" eaLnBrk="1" hangingPunct="1">
              <a:buFont typeface="Arial" charset="0"/>
              <a:buNone/>
            </a:pPr>
            <a:r>
              <a:rPr lang="tr-TR" altLang="tr-TR"/>
              <a:t>	</a:t>
            </a:r>
            <a:r>
              <a:rPr lang="tr-TR" altLang="tr-TR" b="1">
                <a:latin typeface="Comic Sans MS" pitchFamily="66" charset="0"/>
              </a:rPr>
              <a:t>“NASILSA SINAVA DAHA ÇOK VAR…BUGÜN ÇALIŞMASAM DA OLUR.”</a:t>
            </a:r>
          </a:p>
        </p:txBody>
      </p:sp>
      <p:pic>
        <p:nvPicPr>
          <p:cNvPr id="29699" name="Picture 4" descr="tasidel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188913"/>
            <a:ext cx="3224213"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 calcmode="lin" valueType="num">
                                      <p:cBhvr additive="base">
                                        <p:cTn id="7" dur="500" fill="hold"/>
                                        <p:tgtEl>
                                          <p:spTgt spid="29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9699"/>
                                        </p:tgtEl>
                                        <p:attrNameLst>
                                          <p:attrName>style.visibility</p:attrName>
                                        </p:attrNameLst>
                                      </p:cBhvr>
                                      <p:to>
                                        <p:strVal val="visible"/>
                                      </p:to>
                                    </p:set>
                                    <p:anim calcmode="lin" valueType="num">
                                      <p:cBhvr additive="base">
                                        <p:cTn id="13" dur="500" fill="hold"/>
                                        <p:tgtEl>
                                          <p:spTgt spid="29699"/>
                                        </p:tgtEl>
                                        <p:attrNameLst>
                                          <p:attrName>ppt_x</p:attrName>
                                        </p:attrNameLst>
                                      </p:cBhvr>
                                      <p:tavLst>
                                        <p:tav tm="0">
                                          <p:val>
                                            <p:strVal val="#ppt_x"/>
                                          </p:val>
                                        </p:tav>
                                        <p:tav tm="100000">
                                          <p:val>
                                            <p:strVal val="#ppt_x"/>
                                          </p:val>
                                        </p:tav>
                                      </p:tavLst>
                                    </p:anim>
                                    <p:anim calcmode="lin" valueType="num">
                                      <p:cBhvr additive="base">
                                        <p:cTn id="14" dur="500" fill="hold"/>
                                        <p:tgtEl>
                                          <p:spTgt spid="2969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7"/>
                                        </p:tgtEl>
                                        <p:attrNameLst>
                                          <p:attrName>style.visibility</p:attrName>
                                        </p:attrNameLst>
                                      </p:cBhvr>
                                      <p:to>
                                        <p:strVal val="visible"/>
                                      </p:to>
                                    </p:set>
                                    <p:anim calcmode="lin" valueType="num">
                                      <p:cBhvr additive="base">
                                        <p:cTn id="19" dur="500" fill="hold"/>
                                        <p:tgtEl>
                                          <p:spTgt spid="29697"/>
                                        </p:tgtEl>
                                        <p:attrNameLst>
                                          <p:attrName>ppt_x</p:attrName>
                                        </p:attrNameLst>
                                      </p:cBhvr>
                                      <p:tavLst>
                                        <p:tav tm="0">
                                          <p:val>
                                            <p:strVal val="#ppt_x"/>
                                          </p:val>
                                        </p:tav>
                                        <p:tav tm="100000">
                                          <p:val>
                                            <p:strVal val="#ppt_x"/>
                                          </p:val>
                                        </p:tav>
                                      </p:tavLst>
                                    </p:anim>
                                    <p:anim calcmode="lin" valueType="num">
                                      <p:cBhvr additive="base">
                                        <p:cTn id="20" dur="500" fill="hold"/>
                                        <p:tgtEl>
                                          <p:spTgt spid="296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p:bldP spid="2969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2 İçerik Yer Tutucusu"/>
          <p:cNvSpPr>
            <a:spLocks noGrp="1"/>
          </p:cNvSpPr>
          <p:nvPr>
            <p:ph idx="1"/>
          </p:nvPr>
        </p:nvSpPr>
        <p:spPr>
          <a:xfrm>
            <a:off x="500063" y="2071688"/>
            <a:ext cx="8229600" cy="4525962"/>
          </a:xfrm>
        </p:spPr>
        <p:txBody>
          <a:bodyPr/>
          <a:lstStyle/>
          <a:p>
            <a:pPr algn="ctr">
              <a:buFont typeface="Arial" charset="0"/>
              <a:buNone/>
            </a:pPr>
            <a:r>
              <a:rPr lang="tr-TR" altLang="tr-TR" sz="7200" dirty="0">
                <a:solidFill>
                  <a:srgbClr val="0070C0"/>
                </a:solidFill>
                <a:latin typeface="Comic Sans MS" pitchFamily="66" charset="0"/>
              </a:rPr>
              <a:t>BAŞARILAR</a:t>
            </a:r>
            <a:r>
              <a:rPr lang="tr-TR" altLang="tr-TR" sz="7200" dirty="0">
                <a:solidFill>
                  <a:srgbClr val="0070C0"/>
                </a:solidFill>
                <a:latin typeface="Comic Sans MS" pitchFamily="66" charset="0"/>
                <a:sym typeface="Wingdings" pitchFamily="2" charset="2"/>
              </a:rPr>
              <a:t></a:t>
            </a:r>
          </a:p>
          <a:p>
            <a:pPr algn="ctr">
              <a:buFont typeface="Arial" charset="0"/>
              <a:buNone/>
            </a:pPr>
            <a:endParaRPr lang="tr-TR" altLang="tr-TR" sz="2000" dirty="0">
              <a:solidFill>
                <a:srgbClr val="0070C0"/>
              </a:solidFill>
              <a:latin typeface="Comic Sans MS" pitchFamily="66" charset="0"/>
              <a:sym typeface="Wingdings" pitchFamily="2" charset="2"/>
            </a:endParaRPr>
          </a:p>
          <a:p>
            <a:pPr algn="ctr">
              <a:buFont typeface="Arial" charset="0"/>
              <a:buNone/>
            </a:pPr>
            <a:endParaRPr lang="tr-TR" altLang="tr-TR" sz="2000" dirty="0">
              <a:solidFill>
                <a:srgbClr val="0070C0"/>
              </a:solidFill>
              <a:latin typeface="Comic Sans MS" pitchFamily="66" charset="0"/>
              <a:sym typeface="Wingdings" pitchFamily="2" charset="2"/>
            </a:endParaRPr>
          </a:p>
          <a:p>
            <a:pPr algn="ctr">
              <a:buFont typeface="Arial" charset="0"/>
              <a:buNone/>
            </a:pPr>
            <a:endParaRPr lang="tr-TR" altLang="tr-TR" sz="2000" dirty="0">
              <a:solidFill>
                <a:srgbClr val="0070C0"/>
              </a:solidFill>
              <a:latin typeface="Comic Sans MS" pitchFamily="66" charset="0"/>
              <a:sym typeface="Wingdings" pitchFamily="2" charset="2"/>
            </a:endParaRPr>
          </a:p>
          <a:p>
            <a:pPr algn="ctr">
              <a:buFont typeface="Arial" charset="0"/>
              <a:buNone/>
            </a:pPr>
            <a:endParaRPr lang="tr-TR" altLang="tr-TR" sz="2000" dirty="0">
              <a:solidFill>
                <a:srgbClr val="0070C0"/>
              </a:solidFill>
              <a:latin typeface="Comic Sans MS" pitchFamily="66" charset="0"/>
              <a:sym typeface="Wingdings" pitchFamily="2" charset="2"/>
            </a:endParaRPr>
          </a:p>
          <a:p>
            <a:pPr algn="ctr">
              <a:buFont typeface="Arial" charset="0"/>
              <a:buNone/>
            </a:pPr>
            <a:endParaRPr lang="tr-TR" altLang="tr-TR" sz="2000" dirty="0">
              <a:solidFill>
                <a:srgbClr val="0070C0"/>
              </a:solidFill>
              <a:latin typeface="Comic Sans MS" pitchFamily="66" charset="0"/>
              <a:sym typeface="Wingdings" pitchFamily="2" charset="2"/>
            </a:endParaRPr>
          </a:p>
          <a:p>
            <a:pPr algn="ctr">
              <a:buFont typeface="Arial" charset="0"/>
              <a:buNone/>
            </a:pPr>
            <a:endParaRPr lang="tr-TR" altLang="tr-TR" sz="1200" dirty="0">
              <a:solidFill>
                <a:srgbClr val="0070C0"/>
              </a:solidFill>
              <a:latin typeface="Comic Sans MS"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p:cNvSpPr>
          <p:nvPr/>
        </p:nvSpPr>
        <p:spPr bwMode="auto">
          <a:xfrm>
            <a:off x="8382000" y="1074738"/>
            <a:ext cx="533400"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lvl1pPr eaLnBrk="0">
              <a:defRPr sz="2400">
                <a:solidFill>
                  <a:srgbClr val="000000"/>
                </a:solidFill>
                <a:latin typeface="Calibri" pitchFamily="34" charset="0"/>
                <a:ea typeface="MS PGothic" pitchFamily="34" charset="-128"/>
                <a:sym typeface="Calibri" pitchFamily="34" charset="0"/>
              </a:defRPr>
            </a:lvl1pPr>
            <a:lvl2pPr marL="742950" indent="-285750" eaLnBrk="0">
              <a:defRPr sz="2400">
                <a:solidFill>
                  <a:srgbClr val="000000"/>
                </a:solidFill>
                <a:latin typeface="Calibri" pitchFamily="34" charset="0"/>
                <a:ea typeface="MS PGothic" pitchFamily="34" charset="-128"/>
                <a:sym typeface="Calibri" pitchFamily="34" charset="0"/>
              </a:defRPr>
            </a:lvl2pPr>
            <a:lvl3pPr marL="1143000" indent="-228600" eaLnBrk="0">
              <a:defRPr sz="2400">
                <a:solidFill>
                  <a:srgbClr val="000000"/>
                </a:solidFill>
                <a:latin typeface="Calibri" pitchFamily="34" charset="0"/>
                <a:ea typeface="MS PGothic" pitchFamily="34" charset="-128"/>
                <a:sym typeface="Calibri" pitchFamily="34" charset="0"/>
              </a:defRPr>
            </a:lvl3pPr>
            <a:lvl4pPr marL="1600200" indent="-228600" eaLnBrk="0">
              <a:defRPr sz="2400">
                <a:solidFill>
                  <a:srgbClr val="000000"/>
                </a:solidFill>
                <a:latin typeface="Calibri" pitchFamily="34" charset="0"/>
                <a:ea typeface="MS PGothic" pitchFamily="34" charset="-128"/>
                <a:sym typeface="Calibri" pitchFamily="34" charset="0"/>
              </a:defRPr>
            </a:lvl4pPr>
            <a:lvl5pPr marL="2057400" indent="-228600" eaLnBrk="0">
              <a:defRPr sz="2400">
                <a:solidFill>
                  <a:srgbClr val="000000"/>
                </a:solidFill>
                <a:latin typeface="Calibri" pitchFamily="34" charset="0"/>
                <a:ea typeface="MS PGothic" pitchFamily="34" charset="-128"/>
                <a:sym typeface="Calibri" pitchFamily="34" charset="0"/>
              </a:defRPr>
            </a:lvl5pPr>
            <a:lvl6pPr marL="2514600" indent="-228600" defTabSz="4572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6pPr>
            <a:lvl7pPr marL="2971800" indent="-228600" defTabSz="4572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7pPr>
            <a:lvl8pPr marL="3429000" indent="-228600" defTabSz="4572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8pPr>
            <a:lvl9pPr marL="3886200" indent="-228600" defTabSz="4572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9pPr>
          </a:lstStyle>
          <a:p>
            <a:pPr algn="r" eaLnBrk="1"/>
            <a:fld id="{C405029D-B401-46F1-9726-B760D45C6809}" type="slidenum">
              <a:rPr lang="en-US" altLang="tr-TR" sz="1400">
                <a:latin typeface="Arial" pitchFamily="34" charset="0"/>
                <a:cs typeface="Arial" pitchFamily="34" charset="0"/>
                <a:sym typeface="Arial" pitchFamily="34" charset="0"/>
              </a:rPr>
              <a:pPr algn="r" eaLnBrk="1"/>
              <a:t>3</a:t>
            </a:fld>
            <a:endParaRPr lang="en-US" altLang="tr-TR">
              <a:latin typeface="Arial" pitchFamily="34" charset="0"/>
              <a:cs typeface="Arial" pitchFamily="34" charset="0"/>
              <a:sym typeface="Arial" pitchFamily="34" charset="0"/>
            </a:endParaRPr>
          </a:p>
        </p:txBody>
      </p:sp>
      <p:sp>
        <p:nvSpPr>
          <p:cNvPr id="10242" name="Rectangle 2"/>
          <p:cNvSpPr>
            <a:spLocks/>
          </p:cNvSpPr>
          <p:nvPr/>
        </p:nvSpPr>
        <p:spPr bwMode="auto">
          <a:xfrm rot="1025224">
            <a:off x="342900" y="3070225"/>
            <a:ext cx="7483475" cy="2451100"/>
          </a:xfrm>
          <a:prstGeom prst="rect">
            <a:avLst/>
          </a:prstGeom>
          <a:solidFill>
            <a:srgbClr val="FFFF99"/>
          </a:solidFill>
          <a:ln w="25400" cap="rnd" cmpd="sng">
            <a:solidFill>
              <a:srgbClr val="000080"/>
            </a:solidFill>
            <a:prstDash val="sysDot"/>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lvl1pPr eaLnBrk="0">
              <a:defRPr sz="2400">
                <a:solidFill>
                  <a:srgbClr val="000000"/>
                </a:solidFill>
                <a:latin typeface="Calibri" pitchFamily="34" charset="0"/>
                <a:ea typeface="MS PGothic" pitchFamily="34" charset="-128"/>
                <a:sym typeface="Calibri" pitchFamily="34" charset="0"/>
              </a:defRPr>
            </a:lvl1pPr>
            <a:lvl2pPr marL="742950" indent="-285750" eaLnBrk="0">
              <a:defRPr sz="2400">
                <a:solidFill>
                  <a:srgbClr val="000000"/>
                </a:solidFill>
                <a:latin typeface="Calibri" pitchFamily="34" charset="0"/>
                <a:ea typeface="MS PGothic" pitchFamily="34" charset="-128"/>
                <a:sym typeface="Calibri" pitchFamily="34" charset="0"/>
              </a:defRPr>
            </a:lvl2pPr>
            <a:lvl3pPr marL="1143000" indent="-228600" eaLnBrk="0">
              <a:defRPr sz="2400">
                <a:solidFill>
                  <a:srgbClr val="000000"/>
                </a:solidFill>
                <a:latin typeface="Calibri" pitchFamily="34" charset="0"/>
                <a:ea typeface="MS PGothic" pitchFamily="34" charset="-128"/>
                <a:sym typeface="Calibri" pitchFamily="34" charset="0"/>
              </a:defRPr>
            </a:lvl3pPr>
            <a:lvl4pPr marL="1600200" indent="-228600" eaLnBrk="0">
              <a:defRPr sz="2400">
                <a:solidFill>
                  <a:srgbClr val="000000"/>
                </a:solidFill>
                <a:latin typeface="Calibri" pitchFamily="34" charset="0"/>
                <a:ea typeface="MS PGothic" pitchFamily="34" charset="-128"/>
                <a:sym typeface="Calibri" pitchFamily="34" charset="0"/>
              </a:defRPr>
            </a:lvl4pPr>
            <a:lvl5pPr marL="2057400" indent="-228600" eaLnBrk="0">
              <a:defRPr sz="2400">
                <a:solidFill>
                  <a:srgbClr val="000000"/>
                </a:solidFill>
                <a:latin typeface="Calibri" pitchFamily="34" charset="0"/>
                <a:ea typeface="MS PGothic" pitchFamily="34" charset="-128"/>
                <a:sym typeface="Calibri" pitchFamily="34" charset="0"/>
              </a:defRPr>
            </a:lvl5pPr>
            <a:lvl6pPr marL="2514600" indent="-228600" defTabSz="4572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6pPr>
            <a:lvl7pPr marL="2971800" indent="-228600" defTabSz="4572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7pPr>
            <a:lvl8pPr marL="3429000" indent="-228600" defTabSz="4572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8pPr>
            <a:lvl9pPr marL="3886200" indent="-228600" defTabSz="4572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9pPr>
          </a:lstStyle>
          <a:p>
            <a:pPr algn="ctr" eaLnBrk="1"/>
            <a:endParaRPr lang="en-US" altLang="tr-TR" sz="5400" b="1">
              <a:solidFill>
                <a:srgbClr val="FF0000"/>
              </a:solidFill>
              <a:effectLst>
                <a:outerShdw blurRad="38100" dist="38100" dir="2700000" algn="tl">
                  <a:srgbClr val="000000"/>
                </a:outerShdw>
              </a:effectLst>
              <a:latin typeface="Times New Roman" pitchFamily="18" charset="0"/>
              <a:cs typeface="Times New Roman" pitchFamily="18" charset="0"/>
              <a:sym typeface="Times New Roman" pitchFamily="18" charset="0"/>
            </a:endParaRPr>
          </a:p>
          <a:p>
            <a:pPr algn="ctr" eaLnBrk="1"/>
            <a:r>
              <a:rPr lang="en-US" altLang="tr-TR" sz="5400" b="1">
                <a:solidFill>
                  <a:srgbClr val="FF0000"/>
                </a:solidFill>
                <a:effectLst>
                  <a:outerShdw blurRad="38100" dist="38100" dir="2700000" algn="tl">
                    <a:srgbClr val="000000"/>
                  </a:outerShdw>
                </a:effectLst>
                <a:latin typeface="Times New Roman" pitchFamily="18" charset="0"/>
                <a:cs typeface="Times New Roman" pitchFamily="18" charset="0"/>
                <a:sym typeface="Times New Roman" pitchFamily="18" charset="0"/>
              </a:rPr>
              <a:t>Düzenli çalışmayan </a:t>
            </a:r>
            <a:endParaRPr lang="en-US" altLang="tr-TR" sz="1800">
              <a:latin typeface="Arial" pitchFamily="34" charset="0"/>
              <a:cs typeface="Arial" pitchFamily="34" charset="0"/>
              <a:sym typeface="Arial" pitchFamily="34" charset="0"/>
            </a:endParaRPr>
          </a:p>
          <a:p>
            <a:pPr algn="ctr" eaLnBrk="1"/>
            <a:r>
              <a:rPr lang="en-US" altLang="tr-TR" sz="5400" b="1">
                <a:solidFill>
                  <a:srgbClr val="FF0000"/>
                </a:solidFill>
                <a:effectLst>
                  <a:outerShdw blurRad="38100" dist="38100" dir="2700000" algn="tl">
                    <a:srgbClr val="000000"/>
                  </a:outerShdw>
                </a:effectLst>
                <a:latin typeface="Times New Roman" pitchFamily="18" charset="0"/>
                <a:cs typeface="Times New Roman" pitchFamily="18" charset="0"/>
                <a:sym typeface="Times New Roman" pitchFamily="18" charset="0"/>
              </a:rPr>
              <a:t>daha çok çalışır</a:t>
            </a:r>
            <a:r>
              <a:rPr lang="en-US" altLang="tr-TR" sz="5400" b="1">
                <a:solidFill>
                  <a:srgbClr val="FFFFFF"/>
                </a:solidFill>
                <a:effectLst>
                  <a:outerShdw blurRad="38100" dist="38100" dir="2700000" algn="tl">
                    <a:srgbClr val="000000"/>
                  </a:outerShdw>
                </a:effectLst>
                <a:latin typeface="Times New Roman" pitchFamily="18" charset="0"/>
                <a:cs typeface="Times New Roman" pitchFamily="18" charset="0"/>
                <a:sym typeface="Times New Roman" pitchFamily="18" charset="0"/>
              </a:rPr>
              <a:t> !</a:t>
            </a:r>
            <a:endParaRPr lang="en-US" altLang="tr-TR" sz="1800">
              <a:latin typeface="Arial" pitchFamily="34" charset="0"/>
              <a:cs typeface="Arial" pitchFamily="34" charset="0"/>
              <a:sym typeface="Arial" pitchFamily="34" charset="0"/>
            </a:endParaRPr>
          </a:p>
        </p:txBody>
      </p:sp>
      <p:pic>
        <p:nvPicPr>
          <p:cNvPr id="10243" name="Picture 3" descr="j007919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066800"/>
            <a:ext cx="2466975" cy="441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44" name="Rectangle 4"/>
          <p:cNvSpPr>
            <a:spLocks/>
          </p:cNvSpPr>
          <p:nvPr/>
        </p:nvSpPr>
        <p:spPr bwMode="auto">
          <a:xfrm>
            <a:off x="1042988" y="692150"/>
            <a:ext cx="4752975" cy="172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31775">
              <a:defRPr/>
            </a:pPr>
            <a:r>
              <a:rPr lang="en-US" sz="6900" b="1">
                <a:solidFill>
                  <a:srgbClr val="808000"/>
                </a:solidFill>
                <a:latin typeface="Eras Medium ITC" charset="0"/>
                <a:ea typeface="ＭＳ Ｐゴシック" charset="0"/>
                <a:cs typeface="Eras Medium ITC" charset="0"/>
                <a:sym typeface="Eras Medium ITC" charset="0"/>
              </a:rPr>
              <a:t>UNUTMA!!!</a:t>
            </a:r>
            <a:endParaRPr lang="en-US" sz="2800">
              <a:latin typeface="Calibri" charset="0"/>
              <a:ea typeface="ＭＳ Ｐゴシック" charset="0"/>
              <a:sym typeface="Calibri" charset="0"/>
            </a:endParaRPr>
          </a:p>
        </p:txBody>
      </p:sp>
    </p:spTree>
    <p:extLst>
      <p:ext uri="{BB962C8B-B14F-4D97-AF65-F5344CB8AC3E}">
        <p14:creationId xmlns:p14="http://schemas.microsoft.com/office/powerpoint/2010/main" val="297076185"/>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C:\Users\EDA\Desktop\verimli çalışma\southwest-desert-r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9237"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5 Dikdörtgen"/>
          <p:cNvSpPr/>
          <p:nvPr/>
        </p:nvSpPr>
        <p:spPr>
          <a:xfrm>
            <a:off x="3643313" y="2428875"/>
            <a:ext cx="1714500" cy="857250"/>
          </a:xfrm>
          <a:prstGeom prst="rect">
            <a:avLst/>
          </a:prstGeom>
          <a:solidFill>
            <a:schemeClr val="accent2">
              <a:lumMod val="20000"/>
              <a:lumOff val="80000"/>
            </a:schemeClr>
          </a:solidFill>
          <a:ln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800" b="1" dirty="0">
                <a:solidFill>
                  <a:srgbClr val="C00000"/>
                </a:solidFill>
                <a:latin typeface="Comic Sans MS" pitchFamily="66" charset="0"/>
              </a:rPr>
              <a:t>BAŞARI</a:t>
            </a:r>
          </a:p>
        </p:txBody>
      </p:sp>
      <p:cxnSp>
        <p:nvCxnSpPr>
          <p:cNvPr id="10" name="9 Düz Bağlayıcı"/>
          <p:cNvCxnSpPr/>
          <p:nvPr/>
        </p:nvCxnSpPr>
        <p:spPr>
          <a:xfrm rot="5400000" flipH="1" flipV="1">
            <a:off x="4322763" y="3463925"/>
            <a:ext cx="357188"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21 Dikdörtgen"/>
          <p:cNvSpPr/>
          <p:nvPr/>
        </p:nvSpPr>
        <p:spPr>
          <a:xfrm>
            <a:off x="71438" y="3571875"/>
            <a:ext cx="1285875" cy="857250"/>
          </a:xfrm>
          <a:prstGeom prst="rect">
            <a:avLst/>
          </a:prstGeom>
          <a:solidFill>
            <a:schemeClr val="accent2">
              <a:lumMod val="20000"/>
              <a:lumOff val="80000"/>
            </a:schemeClr>
          </a:solidFill>
          <a:ln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solidFill>
                <a:schemeClr val="tx1"/>
              </a:solidFill>
            </a:endParaRPr>
          </a:p>
        </p:txBody>
      </p:sp>
      <p:cxnSp>
        <p:nvCxnSpPr>
          <p:cNvPr id="23" name="22 Düz Bağlayıcı"/>
          <p:cNvCxnSpPr/>
          <p:nvPr/>
        </p:nvCxnSpPr>
        <p:spPr>
          <a:xfrm rot="5400000" flipH="1" flipV="1">
            <a:off x="534988" y="4606925"/>
            <a:ext cx="357188"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23 Dikdörtgen"/>
          <p:cNvSpPr/>
          <p:nvPr/>
        </p:nvSpPr>
        <p:spPr>
          <a:xfrm>
            <a:off x="1428750" y="3571875"/>
            <a:ext cx="1071563" cy="714375"/>
          </a:xfrm>
          <a:prstGeom prst="rect">
            <a:avLst/>
          </a:prstGeom>
          <a:solidFill>
            <a:schemeClr val="accent2">
              <a:lumMod val="20000"/>
              <a:lumOff val="80000"/>
            </a:schemeClr>
          </a:solidFill>
          <a:ln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b="1" dirty="0">
                <a:solidFill>
                  <a:schemeClr val="tx1"/>
                </a:solidFill>
                <a:latin typeface="Comic Sans MS" pitchFamily="66" charset="0"/>
              </a:rPr>
              <a:t>Aktif dinleme</a:t>
            </a:r>
          </a:p>
        </p:txBody>
      </p:sp>
      <p:sp>
        <p:nvSpPr>
          <p:cNvPr id="26" name="25 Dikdörtgen"/>
          <p:cNvSpPr/>
          <p:nvPr/>
        </p:nvSpPr>
        <p:spPr>
          <a:xfrm>
            <a:off x="7858125" y="3929063"/>
            <a:ext cx="1285875" cy="928687"/>
          </a:xfrm>
          <a:prstGeom prst="rect">
            <a:avLst/>
          </a:prstGeom>
          <a:solidFill>
            <a:schemeClr val="accent2">
              <a:lumMod val="20000"/>
              <a:lumOff val="80000"/>
            </a:schemeClr>
          </a:solidFill>
          <a:ln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solidFill>
                <a:srgbClr val="C00000"/>
              </a:solidFill>
            </a:endParaRPr>
          </a:p>
        </p:txBody>
      </p:sp>
      <p:cxnSp>
        <p:nvCxnSpPr>
          <p:cNvPr id="27" name="26 Düz Bağlayıcı"/>
          <p:cNvCxnSpPr/>
          <p:nvPr/>
        </p:nvCxnSpPr>
        <p:spPr>
          <a:xfrm rot="5400000">
            <a:off x="8358982" y="5001419"/>
            <a:ext cx="285750"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27 Dikdörtgen"/>
          <p:cNvSpPr/>
          <p:nvPr/>
        </p:nvSpPr>
        <p:spPr>
          <a:xfrm>
            <a:off x="6786563" y="3714750"/>
            <a:ext cx="1025525" cy="785813"/>
          </a:xfrm>
          <a:prstGeom prst="rect">
            <a:avLst/>
          </a:prstGeom>
          <a:solidFill>
            <a:schemeClr val="accent2">
              <a:lumMod val="20000"/>
              <a:lumOff val="80000"/>
            </a:schemeClr>
          </a:solidFill>
          <a:ln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b="1" dirty="0">
                <a:solidFill>
                  <a:schemeClr val="tx1"/>
                </a:solidFill>
                <a:latin typeface="Comic Sans MS" pitchFamily="66" charset="0"/>
              </a:rPr>
              <a:t>Planlı çalışma</a:t>
            </a:r>
          </a:p>
        </p:txBody>
      </p:sp>
      <p:cxnSp>
        <p:nvCxnSpPr>
          <p:cNvPr id="29" name="28 Düz Bağlayıcı"/>
          <p:cNvCxnSpPr/>
          <p:nvPr/>
        </p:nvCxnSpPr>
        <p:spPr>
          <a:xfrm rot="5400000">
            <a:off x="7215981" y="4571207"/>
            <a:ext cx="142875"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29 Dikdörtgen"/>
          <p:cNvSpPr/>
          <p:nvPr/>
        </p:nvSpPr>
        <p:spPr>
          <a:xfrm>
            <a:off x="2571750" y="3284538"/>
            <a:ext cx="928688" cy="644525"/>
          </a:xfrm>
          <a:prstGeom prst="rect">
            <a:avLst/>
          </a:prstGeom>
          <a:solidFill>
            <a:schemeClr val="accent2">
              <a:lumMod val="20000"/>
              <a:lumOff val="80000"/>
            </a:schemeClr>
          </a:solidFill>
          <a:ln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600" b="1" dirty="0">
                <a:solidFill>
                  <a:schemeClr val="tx1"/>
                </a:solidFill>
                <a:latin typeface="Comic Sans MS" pitchFamily="66" charset="0"/>
              </a:rPr>
              <a:t>Tekrar</a:t>
            </a:r>
          </a:p>
        </p:txBody>
      </p:sp>
      <p:sp>
        <p:nvSpPr>
          <p:cNvPr id="32" name="31 Dikdörtgen"/>
          <p:cNvSpPr/>
          <p:nvPr/>
        </p:nvSpPr>
        <p:spPr>
          <a:xfrm>
            <a:off x="5500688" y="3214688"/>
            <a:ext cx="1143000" cy="785812"/>
          </a:xfrm>
          <a:prstGeom prst="rect">
            <a:avLst/>
          </a:prstGeom>
          <a:solidFill>
            <a:schemeClr val="accent2">
              <a:lumMod val="20000"/>
              <a:lumOff val="80000"/>
            </a:schemeClr>
          </a:solidFill>
          <a:ln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600" b="1" dirty="0">
                <a:solidFill>
                  <a:schemeClr val="tx1"/>
                </a:solidFill>
                <a:latin typeface="Comic Sans MS" pitchFamily="66" charset="0"/>
              </a:rPr>
              <a:t>Zamanı verimli kullanma</a:t>
            </a:r>
          </a:p>
        </p:txBody>
      </p:sp>
      <p:cxnSp>
        <p:nvCxnSpPr>
          <p:cNvPr id="33" name="32 Düz Bağlayıcı"/>
          <p:cNvCxnSpPr/>
          <p:nvPr/>
        </p:nvCxnSpPr>
        <p:spPr>
          <a:xfrm rot="5400000" flipH="1" flipV="1">
            <a:off x="5965031" y="4107657"/>
            <a:ext cx="2143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39 Dikdörtgen"/>
          <p:cNvSpPr>
            <a:spLocks noChangeArrowheads="1"/>
          </p:cNvSpPr>
          <p:nvPr/>
        </p:nvSpPr>
        <p:spPr bwMode="auto">
          <a:xfrm>
            <a:off x="0" y="3786188"/>
            <a:ext cx="1428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latin typeface="Comic Sans MS" pitchFamily="66" charset="0"/>
              </a:rPr>
              <a:t>Motivasyon</a:t>
            </a:r>
            <a:endParaRPr lang="tr-TR" altLang="tr-TR" sz="1800"/>
          </a:p>
        </p:txBody>
      </p:sp>
      <p:sp>
        <p:nvSpPr>
          <p:cNvPr id="41" name="40 Dikdörtgen"/>
          <p:cNvSpPr>
            <a:spLocks noChangeArrowheads="1"/>
          </p:cNvSpPr>
          <p:nvPr/>
        </p:nvSpPr>
        <p:spPr bwMode="auto">
          <a:xfrm>
            <a:off x="7858125" y="4068763"/>
            <a:ext cx="1285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tr-TR" altLang="tr-TR" sz="1800" b="1">
                <a:latin typeface="Comic Sans MS" pitchFamily="66" charset="0"/>
              </a:rPr>
              <a:t>Hedef belirleme</a:t>
            </a:r>
            <a:endParaRPr lang="tr-TR" altLang="tr-TR" sz="1800" b="1"/>
          </a:p>
        </p:txBody>
      </p:sp>
      <p:cxnSp>
        <p:nvCxnSpPr>
          <p:cNvPr id="48" name="47 Düz Bağlayıcı"/>
          <p:cNvCxnSpPr/>
          <p:nvPr/>
        </p:nvCxnSpPr>
        <p:spPr>
          <a:xfrm rot="5400000" flipH="1" flipV="1">
            <a:off x="2999581" y="3999707"/>
            <a:ext cx="142875"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48 Düz Bağlayıcı"/>
          <p:cNvCxnSpPr/>
          <p:nvPr/>
        </p:nvCxnSpPr>
        <p:spPr>
          <a:xfrm rot="5400000" flipH="1" flipV="1">
            <a:off x="1932782" y="4361656"/>
            <a:ext cx="133350"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heckerboard(across)">
                                      <p:cBhvr>
                                        <p:cTn id="15" dur="500"/>
                                        <p:tgtEl>
                                          <p:spTgt spid="23"/>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heckerboard(across)">
                                      <p:cBhvr>
                                        <p:cTn id="18" dur="500"/>
                                        <p:tgtEl>
                                          <p:spTgt spid="22"/>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checkerboard(across)">
                                      <p:cBhvr>
                                        <p:cTn id="21" dur="500"/>
                                        <p:tgtEl>
                                          <p:spTgt spid="4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checkerboard(across)">
                                      <p:cBhvr>
                                        <p:cTn id="26" dur="500"/>
                                        <p:tgtEl>
                                          <p:spTgt spid="26"/>
                                        </p:tgtEl>
                                      </p:cBhvr>
                                    </p:animEffect>
                                  </p:childTnLst>
                                </p:cTn>
                              </p:par>
                              <p:par>
                                <p:cTn id="27" presetID="5" presetClass="entr" presetSubtype="1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checkerboard(across)">
                                      <p:cBhvr>
                                        <p:cTn id="29" dur="500"/>
                                        <p:tgtEl>
                                          <p:spTgt spid="41"/>
                                        </p:tgtEl>
                                      </p:cBhvr>
                                    </p:animEffect>
                                  </p:childTnLst>
                                </p:cTn>
                              </p:par>
                              <p:par>
                                <p:cTn id="30" presetID="5" presetClass="entr" presetSubtype="1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checkerboard(across)">
                                      <p:cBhvr>
                                        <p:cTn id="32" dur="500"/>
                                        <p:tgtEl>
                                          <p:spTgt spid="2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checkerboard(across)">
                                      <p:cBhvr>
                                        <p:cTn id="37" dur="500"/>
                                        <p:tgtEl>
                                          <p:spTgt spid="24"/>
                                        </p:tgtEl>
                                      </p:cBhvr>
                                    </p:animEffect>
                                  </p:childTnLst>
                                </p:cTn>
                              </p:par>
                              <p:par>
                                <p:cTn id="38" presetID="5" presetClass="entr" presetSubtype="10"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checkerboard(across)">
                                      <p:cBhvr>
                                        <p:cTn id="40" dur="500"/>
                                        <p:tgtEl>
                                          <p:spTgt spid="4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checkerboard(across)">
                                      <p:cBhvr>
                                        <p:cTn id="45" dur="500"/>
                                        <p:tgtEl>
                                          <p:spTgt spid="28"/>
                                        </p:tgtEl>
                                      </p:cBhvr>
                                    </p:animEffect>
                                  </p:childTnLst>
                                </p:cTn>
                              </p:par>
                              <p:par>
                                <p:cTn id="46" presetID="5" presetClass="entr" presetSubtype="10"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checkerboard(across)">
                                      <p:cBhvr>
                                        <p:cTn id="48" dur="500"/>
                                        <p:tgtEl>
                                          <p:spTgt spid="2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checkerboard(across)">
                                      <p:cBhvr>
                                        <p:cTn id="53" dur="500"/>
                                        <p:tgtEl>
                                          <p:spTgt spid="32"/>
                                        </p:tgtEl>
                                      </p:cBhvr>
                                    </p:animEffect>
                                  </p:childTnLst>
                                </p:cTn>
                              </p:par>
                              <p:par>
                                <p:cTn id="54" presetID="5" presetClass="entr" presetSubtype="10"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checkerboard(across)">
                                      <p:cBhvr>
                                        <p:cTn id="56" dur="500"/>
                                        <p:tgtEl>
                                          <p:spTgt spid="3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checkerboard(across)">
                                      <p:cBhvr>
                                        <p:cTn id="61" dur="500"/>
                                        <p:tgtEl>
                                          <p:spTgt spid="30"/>
                                        </p:tgtEl>
                                      </p:cBhvr>
                                    </p:animEffect>
                                  </p:childTnLst>
                                </p:cTn>
                              </p:par>
                              <p:par>
                                <p:cTn id="62" presetID="5" presetClass="entr" presetSubtype="10"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checkerboard(across)">
                                      <p:cBhvr>
                                        <p:cTn id="6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P spid="28" grpId="0" animBg="1"/>
      <p:bldP spid="30" grpId="0" animBg="1"/>
      <p:bldP spid="32"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88" y="-387350"/>
            <a:ext cx="9596438" cy="734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xfrm>
            <a:off x="0" y="935038"/>
            <a:ext cx="9144000" cy="5518150"/>
          </a:xfrm>
        </p:spPr>
        <p:txBody>
          <a:bodyPr/>
          <a:lstStyle/>
          <a:p>
            <a:pPr eaLnBrk="1" hangingPunct="1"/>
            <a:r>
              <a:rPr lang="tr-TR" altLang="tr-TR" sz="3000">
                <a:solidFill>
                  <a:srgbClr val="FF0000"/>
                </a:solidFill>
                <a:latin typeface="Comic Sans MS" pitchFamily="66" charset="0"/>
              </a:rPr>
              <a:t>Hedefinizi Belirleyin!</a:t>
            </a:r>
            <a:br>
              <a:rPr lang="tr-TR" altLang="tr-TR" sz="3000">
                <a:solidFill>
                  <a:srgbClr val="FF0000"/>
                </a:solidFill>
                <a:latin typeface="Comic Sans MS" pitchFamily="66" charset="0"/>
              </a:rPr>
            </a:br>
            <a:r>
              <a:rPr lang="tr-TR" altLang="tr-TR" sz="3000">
                <a:solidFill>
                  <a:srgbClr val="FF0000"/>
                </a:solidFill>
                <a:latin typeface="Comic Sans MS" pitchFamily="66" charset="0"/>
              </a:rPr>
              <a:t/>
            </a:r>
            <a:br>
              <a:rPr lang="tr-TR" altLang="tr-TR" sz="3000">
                <a:solidFill>
                  <a:srgbClr val="FF0000"/>
                </a:solidFill>
                <a:latin typeface="Comic Sans MS" pitchFamily="66" charset="0"/>
              </a:rPr>
            </a:br>
            <a:r>
              <a:rPr lang="tr-TR" altLang="tr-TR" sz="3000">
                <a:solidFill>
                  <a:srgbClr val="FF0000"/>
                </a:solidFill>
                <a:latin typeface="Comic Sans MS" pitchFamily="66" charset="0"/>
              </a:rPr>
              <a:t>Bir şeyin hedef olabilmesi için;</a:t>
            </a:r>
            <a:r>
              <a:rPr lang="tr-TR" altLang="tr-TR" sz="3000">
                <a:solidFill>
                  <a:srgbClr val="FF6600"/>
                </a:solidFill>
              </a:rPr>
              <a:t/>
            </a:r>
            <a:br>
              <a:rPr lang="tr-TR" altLang="tr-TR" sz="3000">
                <a:solidFill>
                  <a:srgbClr val="FF6600"/>
                </a:solidFill>
              </a:rPr>
            </a:br>
            <a:r>
              <a:rPr lang="tr-TR" altLang="tr-TR" sz="3000">
                <a:solidFill>
                  <a:srgbClr val="FF6600"/>
                </a:solidFill>
              </a:rPr>
              <a:t>		</a:t>
            </a:r>
            <a:r>
              <a:rPr lang="tr-TR" altLang="tr-TR" sz="3000">
                <a:solidFill>
                  <a:srgbClr val="FF0000"/>
                </a:solidFill>
                <a:latin typeface="Comic Sans MS" pitchFamily="66" charset="0"/>
              </a:rPr>
              <a:t>*</a:t>
            </a:r>
            <a:r>
              <a:rPr lang="tr-TR" altLang="tr-TR" sz="3000">
                <a:solidFill>
                  <a:srgbClr val="FFFF99"/>
                </a:solidFill>
                <a:latin typeface="Comic Sans MS" pitchFamily="66" charset="0"/>
              </a:rPr>
              <a:t> </a:t>
            </a:r>
            <a:r>
              <a:rPr lang="tr-TR" altLang="tr-TR" sz="3000">
                <a:latin typeface="Comic Sans MS" pitchFamily="66" charset="0"/>
              </a:rPr>
              <a:t>Ulaşılabilir olması,</a:t>
            </a:r>
            <a:r>
              <a:rPr lang="tr-TR" altLang="tr-TR" sz="3000">
                <a:solidFill>
                  <a:srgbClr val="FFFF99"/>
                </a:solidFill>
                <a:latin typeface="Comic Sans MS" pitchFamily="66" charset="0"/>
              </a:rPr>
              <a:t/>
            </a:r>
            <a:br>
              <a:rPr lang="tr-TR" altLang="tr-TR" sz="3000">
                <a:solidFill>
                  <a:srgbClr val="FFFF99"/>
                </a:solidFill>
                <a:latin typeface="Comic Sans MS" pitchFamily="66" charset="0"/>
              </a:rPr>
            </a:br>
            <a:r>
              <a:rPr lang="tr-TR" altLang="tr-TR" sz="3000">
                <a:solidFill>
                  <a:srgbClr val="FFFF99"/>
                </a:solidFill>
                <a:latin typeface="Comic Sans MS" pitchFamily="66" charset="0"/>
              </a:rPr>
              <a:t>                     </a:t>
            </a:r>
            <a:r>
              <a:rPr lang="tr-TR" altLang="tr-TR" sz="3000">
                <a:solidFill>
                  <a:srgbClr val="FF0000"/>
                </a:solidFill>
                <a:latin typeface="Comic Sans MS" pitchFamily="66" charset="0"/>
              </a:rPr>
              <a:t>*</a:t>
            </a:r>
            <a:r>
              <a:rPr lang="tr-TR" altLang="tr-TR" sz="3000">
                <a:solidFill>
                  <a:srgbClr val="FFFF99"/>
                </a:solidFill>
                <a:latin typeface="Comic Sans MS" pitchFamily="66" charset="0"/>
              </a:rPr>
              <a:t> </a:t>
            </a:r>
            <a:r>
              <a:rPr lang="tr-TR" altLang="tr-TR" sz="3000">
                <a:latin typeface="Comic Sans MS" pitchFamily="66" charset="0"/>
              </a:rPr>
              <a:t>Başka bir insana bağlı olmaması,</a:t>
            </a:r>
            <a:r>
              <a:rPr lang="tr-TR" altLang="tr-TR" sz="3000">
                <a:solidFill>
                  <a:srgbClr val="FFFF99"/>
                </a:solidFill>
                <a:latin typeface="Comic Sans MS" pitchFamily="66" charset="0"/>
              </a:rPr>
              <a:t/>
            </a:r>
            <a:br>
              <a:rPr lang="tr-TR" altLang="tr-TR" sz="3000">
                <a:solidFill>
                  <a:srgbClr val="FFFF99"/>
                </a:solidFill>
                <a:latin typeface="Comic Sans MS" pitchFamily="66" charset="0"/>
              </a:rPr>
            </a:br>
            <a:r>
              <a:rPr lang="tr-TR" altLang="tr-TR" sz="3000">
                <a:solidFill>
                  <a:srgbClr val="FFFF99"/>
                </a:solidFill>
                <a:latin typeface="Comic Sans MS" pitchFamily="66" charset="0"/>
              </a:rPr>
              <a:t>              	  </a:t>
            </a:r>
            <a:r>
              <a:rPr lang="tr-TR" altLang="tr-TR" sz="3000">
                <a:solidFill>
                  <a:srgbClr val="FF0000"/>
                </a:solidFill>
                <a:latin typeface="Comic Sans MS" pitchFamily="66" charset="0"/>
              </a:rPr>
              <a:t>*</a:t>
            </a:r>
            <a:r>
              <a:rPr lang="tr-TR" altLang="tr-TR" sz="3000">
                <a:solidFill>
                  <a:srgbClr val="FFFF99"/>
                </a:solidFill>
                <a:latin typeface="Comic Sans MS" pitchFamily="66" charset="0"/>
              </a:rPr>
              <a:t> </a:t>
            </a:r>
            <a:r>
              <a:rPr lang="tr-TR" altLang="tr-TR" sz="3000">
                <a:latin typeface="Comic Sans MS" pitchFamily="66" charset="0"/>
              </a:rPr>
              <a:t>Somut ve net olması gerekir.</a:t>
            </a:r>
            <a:r>
              <a:rPr lang="tr-TR" altLang="tr-TR" sz="3000">
                <a:solidFill>
                  <a:srgbClr val="FFFF99"/>
                </a:solidFill>
                <a:latin typeface="Comic Sans MS" pitchFamily="66" charset="0"/>
              </a:rPr>
              <a:t/>
            </a:r>
            <a:br>
              <a:rPr lang="tr-TR" altLang="tr-TR" sz="3000">
                <a:solidFill>
                  <a:srgbClr val="FFFF99"/>
                </a:solidFill>
                <a:latin typeface="Comic Sans MS" pitchFamily="66" charset="0"/>
              </a:rPr>
            </a:br>
            <a:r>
              <a:rPr lang="tr-TR" altLang="tr-TR" sz="3000">
                <a:solidFill>
                  <a:srgbClr val="FFFF99"/>
                </a:solidFill>
                <a:latin typeface="Comic Sans MS" pitchFamily="66" charset="0"/>
              </a:rPr>
              <a:t/>
            </a:r>
            <a:br>
              <a:rPr lang="tr-TR" altLang="tr-TR" sz="3000">
                <a:solidFill>
                  <a:srgbClr val="FFFF99"/>
                </a:solidFill>
                <a:latin typeface="Comic Sans MS" pitchFamily="66" charset="0"/>
              </a:rPr>
            </a:br>
            <a:r>
              <a:rPr lang="tr-TR" altLang="tr-TR" sz="3000">
                <a:solidFill>
                  <a:srgbClr val="FFFF99"/>
                </a:solidFill>
                <a:latin typeface="Comic Sans MS" pitchFamily="66" charset="0"/>
              </a:rPr>
              <a:t/>
            </a:r>
            <a:br>
              <a:rPr lang="tr-TR" altLang="tr-TR" sz="3000">
                <a:solidFill>
                  <a:srgbClr val="FFFF99"/>
                </a:solidFill>
                <a:latin typeface="Comic Sans MS" pitchFamily="66" charset="0"/>
              </a:rPr>
            </a:br>
            <a:r>
              <a:rPr lang="tr-TR" altLang="tr-TR" sz="3000">
                <a:latin typeface="Comic Sans MS" pitchFamily="66" charset="0"/>
              </a:rPr>
              <a:t>Daha çok çalışmalıyım   </a:t>
            </a:r>
            <a:r>
              <a:rPr lang="tr-TR" altLang="tr-TR" sz="3000">
                <a:solidFill>
                  <a:srgbClr val="FF0000"/>
                </a:solidFill>
                <a:latin typeface="Comic Sans MS" pitchFamily="66" charset="0"/>
              </a:rPr>
              <a:t>......................... Hedef değildir</a:t>
            </a:r>
            <a:r>
              <a:rPr lang="tr-TR" altLang="tr-TR" sz="3000">
                <a:solidFill>
                  <a:srgbClr val="FFFF99"/>
                </a:solidFill>
                <a:latin typeface="Comic Sans MS" pitchFamily="66" charset="0"/>
              </a:rPr>
              <a:t/>
            </a:r>
            <a:br>
              <a:rPr lang="tr-TR" altLang="tr-TR" sz="3000">
                <a:solidFill>
                  <a:srgbClr val="FFFF99"/>
                </a:solidFill>
                <a:latin typeface="Comic Sans MS" pitchFamily="66" charset="0"/>
              </a:rPr>
            </a:br>
            <a:r>
              <a:rPr lang="tr-TR" altLang="tr-TR" sz="3000">
                <a:latin typeface="Comic Sans MS" pitchFamily="66" charset="0"/>
              </a:rPr>
              <a:t>Matematik dersinin sayılar konusunu çalışacağım</a:t>
            </a:r>
            <a:r>
              <a:rPr lang="tr-TR" altLang="tr-TR" sz="3000">
                <a:solidFill>
                  <a:srgbClr val="FF0000"/>
                </a:solidFill>
                <a:latin typeface="Comic Sans MS" pitchFamily="66" charset="0"/>
              </a:rPr>
              <a:t>..... Hedef</a:t>
            </a:r>
            <a:r>
              <a:rPr lang="tr-TR" altLang="tr-TR" sz="3000">
                <a:solidFill>
                  <a:srgbClr val="FFFF99"/>
                </a:solidFill>
                <a:latin typeface="Comic Sans MS" pitchFamily="66" charset="0"/>
              </a:rPr>
              <a:t/>
            </a:r>
            <a:br>
              <a:rPr lang="tr-TR" altLang="tr-TR" sz="3000">
                <a:solidFill>
                  <a:srgbClr val="FFFF99"/>
                </a:solidFill>
                <a:latin typeface="Comic Sans MS" pitchFamily="66" charset="0"/>
              </a:rPr>
            </a:br>
            <a:r>
              <a:rPr lang="tr-TR" altLang="tr-TR" sz="3000">
                <a:latin typeface="Comic Sans MS" pitchFamily="66" charset="0"/>
              </a:rPr>
              <a:t>Sınav sonucumu 30 puan yükselteceğim</a:t>
            </a:r>
            <a:r>
              <a:rPr lang="tr-TR" altLang="tr-TR" sz="3000">
                <a:solidFill>
                  <a:srgbClr val="FF0000"/>
                </a:solidFill>
                <a:latin typeface="Comic Sans MS" pitchFamily="66" charset="0"/>
              </a:rPr>
              <a:t>........... Hedef</a:t>
            </a:r>
            <a:r>
              <a:rPr lang="tr-TR" altLang="tr-TR" sz="3000">
                <a:solidFill>
                  <a:srgbClr val="FF0066"/>
                </a:solidFill>
              </a:rPr>
              <a:t/>
            </a:r>
            <a:br>
              <a:rPr lang="tr-TR" altLang="tr-TR" sz="3000">
                <a:solidFill>
                  <a:srgbClr val="FF0066"/>
                </a:solidFill>
              </a:rPr>
            </a:br>
            <a:endParaRPr lang="tr-TR" altLang="tr-TR" sz="3000">
              <a:solidFill>
                <a:srgbClr val="0000FF"/>
              </a:solidFill>
            </a:endParaRPr>
          </a:p>
        </p:txBody>
      </p:sp>
      <p:sp>
        <p:nvSpPr>
          <p:cNvPr id="4" name="Oval 6"/>
          <p:cNvSpPr>
            <a:spLocks noChangeArrowheads="1"/>
          </p:cNvSpPr>
          <p:nvPr/>
        </p:nvSpPr>
        <p:spPr bwMode="auto">
          <a:xfrm rot="-1293425">
            <a:off x="427038" y="225425"/>
            <a:ext cx="1285875" cy="141763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tr-TR" altLang="tr-TR" sz="10600" b="1">
                <a:solidFill>
                  <a:srgbClr val="FF0000"/>
                </a:solidFill>
                <a:latin typeface="Comic Sans MS" pitchFamily="66" charset="0"/>
              </a:rPr>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18818"/>
                                        </p:tgtEl>
                                        <p:attrNameLst>
                                          <p:attrName>style.visibility</p:attrName>
                                        </p:attrNameLst>
                                      </p:cBhvr>
                                      <p:to>
                                        <p:strVal val="visible"/>
                                      </p:to>
                                    </p:set>
                                    <p:animEffect transition="in" filter="checkerboard(across)">
                                      <p:cBhvr>
                                        <p:cTn id="13" dur="500"/>
                                        <p:tgtEl>
                                          <p:spTgt spid="418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18"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descr="dersi_derste_ogr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Oval 6"/>
          <p:cNvSpPr>
            <a:spLocks noChangeArrowheads="1"/>
          </p:cNvSpPr>
          <p:nvPr/>
        </p:nvSpPr>
        <p:spPr bwMode="auto">
          <a:xfrm rot="-1293425">
            <a:off x="254000" y="206375"/>
            <a:ext cx="1441450" cy="1655763"/>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tr-TR" altLang="tr-TR" sz="10600" b="1">
                <a:solidFill>
                  <a:srgbClr val="FF0000"/>
                </a:solidFill>
                <a:latin typeface="Comic Sans MS" pitchFamily="66" charset="0"/>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ppt_x"/>
                                          </p:val>
                                        </p:tav>
                                        <p:tav tm="100000">
                                          <p:val>
                                            <p:strVal val="#ppt_x"/>
                                          </p:val>
                                        </p:tav>
                                      </p:tavLst>
                                    </p:anim>
                                    <p:anim calcmode="lin" valueType="num">
                                      <p:cBhvr additive="base">
                                        <p:cTn id="8" dur="500" fill="hold"/>
                                        <p:tgtEl>
                                          <p:spTgt spid="1536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5361"/>
                                        </p:tgtEl>
                                        <p:attrNameLst>
                                          <p:attrName>style.visibility</p:attrName>
                                        </p:attrNameLst>
                                      </p:cBhvr>
                                      <p:to>
                                        <p:strVal val="visible"/>
                                      </p:to>
                                    </p:set>
                                    <p:animEffect transition="in" filter="checkerboard(across)">
                                      <p:cBhvr>
                                        <p:cTn id="13" dur="500"/>
                                        <p:tgtEl>
                                          <p:spTgt spid="15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idx="4294967295"/>
          </p:nvPr>
        </p:nvSpPr>
        <p:spPr>
          <a:xfrm>
            <a:off x="395288" y="2492375"/>
            <a:ext cx="8374062" cy="3671888"/>
          </a:xfrm>
        </p:spPr>
        <p:txBody>
          <a:bodyPr anchor="b"/>
          <a:lstStyle/>
          <a:p>
            <a:pPr eaLnBrk="1" hangingPunct="1"/>
            <a:r>
              <a:rPr lang="tr-TR" altLang="tr-TR" sz="3600" b="1">
                <a:latin typeface="Comic Sans MS" pitchFamily="66" charset="0"/>
              </a:rPr>
              <a:t>“</a:t>
            </a:r>
            <a:r>
              <a:rPr lang="tr-TR" altLang="tr-TR" sz="4000" b="1">
                <a:latin typeface="Comic Sans MS" pitchFamily="66" charset="0"/>
              </a:rPr>
              <a:t>Bilgiler taze taze sınava giriyoruz. </a:t>
            </a:r>
            <a:br>
              <a:rPr lang="tr-TR" altLang="tr-TR" sz="4000" b="1">
                <a:latin typeface="Comic Sans MS" pitchFamily="66" charset="0"/>
              </a:rPr>
            </a:br>
            <a:r>
              <a:rPr lang="tr-TR" altLang="tr-TR" sz="4000" b="1">
                <a:latin typeface="Comic Sans MS" pitchFamily="66" charset="0"/>
              </a:rPr>
              <a:t/>
            </a:r>
            <a:br>
              <a:rPr lang="tr-TR" altLang="tr-TR" sz="4000" b="1">
                <a:latin typeface="Comic Sans MS" pitchFamily="66" charset="0"/>
              </a:rPr>
            </a:br>
            <a:r>
              <a:rPr lang="tr-TR" altLang="tr-TR" sz="4000" b="1">
                <a:latin typeface="Comic Sans MS" pitchFamily="66" charset="0"/>
              </a:rPr>
              <a:t>Peki neden sınav öncesi çalışmak faydalı değil?”</a:t>
            </a:r>
            <a:br>
              <a:rPr lang="tr-TR" altLang="tr-TR" sz="4000" b="1">
                <a:latin typeface="Comic Sans MS" pitchFamily="66" charset="0"/>
              </a:rPr>
            </a:br>
            <a:r>
              <a:rPr lang="tr-TR" altLang="tr-TR" sz="4000"/>
              <a:t/>
            </a:r>
            <a:br>
              <a:rPr lang="tr-TR" altLang="tr-TR" sz="4000"/>
            </a:br>
            <a:endParaRPr lang="tr-TR" altLang="tr-TR" sz="4000"/>
          </a:p>
        </p:txBody>
      </p:sp>
      <p:sp>
        <p:nvSpPr>
          <p:cNvPr id="16386" name="Oval 3"/>
          <p:cNvSpPr>
            <a:spLocks noChangeArrowheads="1"/>
          </p:cNvSpPr>
          <p:nvPr/>
        </p:nvSpPr>
        <p:spPr bwMode="auto">
          <a:xfrm rot="-1201928">
            <a:off x="825500" y="207963"/>
            <a:ext cx="1712913" cy="155575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tr-TR" altLang="tr-TR" sz="9600" b="1">
                <a:solidFill>
                  <a:srgbClr val="FF0000"/>
                </a:solidFill>
                <a:latin typeface="Comic Sans MS" pitchFamily="66" charset="0"/>
              </a:rPr>
              <a:t>3</a:t>
            </a:r>
          </a:p>
        </p:txBody>
      </p:sp>
      <p:sp>
        <p:nvSpPr>
          <p:cNvPr id="16387" name="Text Box 4"/>
          <p:cNvSpPr txBox="1">
            <a:spLocks noChangeArrowheads="1"/>
          </p:cNvSpPr>
          <p:nvPr/>
        </p:nvSpPr>
        <p:spPr bwMode="auto">
          <a:xfrm>
            <a:off x="3563938" y="908050"/>
            <a:ext cx="36925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5400" b="1">
                <a:solidFill>
                  <a:srgbClr val="FF0000"/>
                </a:solidFill>
                <a:latin typeface="Comic Sans MS" pitchFamily="66" charset="0"/>
              </a:rPr>
              <a:t>TEKRAR!!!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6387"/>
                                        </p:tgtEl>
                                        <p:attrNameLst>
                                          <p:attrName>style.visibility</p:attrName>
                                        </p:attrNameLst>
                                      </p:cBhvr>
                                      <p:to>
                                        <p:strVal val="visible"/>
                                      </p:to>
                                    </p:set>
                                    <p:animEffect transition="in" filter="checkerboard(across)">
                                      <p:cBhvr>
                                        <p:cTn id="13" dur="500"/>
                                        <p:tgtEl>
                                          <p:spTgt spid="1638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6385"/>
                                        </p:tgtEl>
                                        <p:attrNameLst>
                                          <p:attrName>style.visibility</p:attrName>
                                        </p:attrNameLst>
                                      </p:cBhvr>
                                      <p:to>
                                        <p:strVal val="visible"/>
                                      </p:to>
                                    </p:set>
                                    <p:animEffect transition="in" filter="diamond(in)">
                                      <p:cBhvr>
                                        <p:cTn id="18" dur="20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P spid="16386" grpId="0" animBg="1"/>
      <p:bldP spid="1638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verimli-calisma">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verimli-calisma</Template>
  <TotalTime>239</TotalTime>
  <Words>486</Words>
  <Application>Microsoft Office PowerPoint</Application>
  <PresentationFormat>Ekran Gösterisi (4:3)</PresentationFormat>
  <Paragraphs>109</Paragraphs>
  <Slides>27</Slides>
  <Notes>4</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verimli-calisma</vt:lpstr>
      <vt:lpstr>BAŞARIYA GİDEN YOLDA   “VERİMLİ ÇALIŞMA”  </vt:lpstr>
      <vt:lpstr>PowerPoint Sunusu</vt:lpstr>
      <vt:lpstr>PowerPoint Sunusu</vt:lpstr>
      <vt:lpstr>PowerPoint Sunusu</vt:lpstr>
      <vt:lpstr>PowerPoint Sunusu</vt:lpstr>
      <vt:lpstr>PowerPoint Sunusu</vt:lpstr>
      <vt:lpstr>Hedefinizi Belirleyin!  Bir şeyin hedef olabilmesi için;   * Ulaşılabilir olması,                      * Başka bir insana bağlı olmaması,                  * Somut ve net olması gerekir.   Daha çok çalışmalıyım   ......................... Hedef değildir Matematik dersinin sayılar konusunu çalışacağım..... Hedef Sınav sonucumu 30 puan yükselteceğim........... Hedef </vt:lpstr>
      <vt:lpstr>PowerPoint Sunusu</vt:lpstr>
      <vt:lpstr>“Bilgiler taze taze sınava giriyoruz.   Peki neden sınav öncesi çalışmak faydalı değil?”  </vt:lpstr>
      <vt:lpstr>Hafızanın işleyişi ve unutma</vt:lpstr>
      <vt:lpstr>PowerPoint Sunusu</vt:lpstr>
      <vt:lpstr>PowerPoint Sunusu</vt:lpstr>
      <vt:lpstr>PowerPoint Sunusu</vt:lpstr>
      <vt:lpstr>PowerPoint Sunusu</vt:lpstr>
      <vt:lpstr>PowerPoint Sunusu</vt:lpstr>
      <vt:lpstr>   PROGRAMLI ÇALIŞMANIN      AVANTAJLARI: * Her işe daha rahat zaman ayırmanızı  *Her derse zaman ayırma öğrencide güven oluşturur. *Günü gününe çalışma panik duygusunu azaltır. * Çalışma verimini yükseltir. *Öğrenilecek konuyu uzun zamana yayarak daha kalıcı ve etkili olmasını sağlar. *Bilinçli bir plan yapmanız derse daha kolay motive olmanızı sağlar. </vt:lpstr>
      <vt:lpstr>PowerPoint Sunusu</vt:lpstr>
      <vt:lpstr>PowerPoint Sunusu</vt:lpstr>
      <vt:lpstr>PowerPoint Sunusu</vt:lpstr>
      <vt:lpstr>PowerPoint Sunusu</vt:lpstr>
      <vt:lpstr>PowerPoint Sunusu</vt:lpstr>
      <vt:lpstr>PowerPoint Sunusu</vt:lpstr>
      <vt:lpstr>UNUTMAYI ÖNLEMEK İÇİN</vt:lpstr>
      <vt:lpstr>Bir insan ;</vt:lpstr>
      <vt:lpstr>PowerPoint Sunusu</vt:lpstr>
      <vt:lpstr>Başlamak için en uygun zaman: ŞİMDİ!!!</vt:lpstr>
      <vt:lpstr>PowerPoint Sunusu</vt:lpstr>
    </vt:vector>
  </TitlesOfParts>
  <Company>ByHabit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BAŞARIYA GİDEN YOLDA   “VERİMLİ ÇALIŞMA”  Celil ÇINARDAL Rehber Öğretmen</dc:title>
  <dc:creator>User</dc:creator>
  <cp:lastModifiedBy>user</cp:lastModifiedBy>
  <cp:revision>10</cp:revision>
  <cp:lastPrinted>2018-02-12T10:38:27Z</cp:lastPrinted>
  <dcterms:created xsi:type="dcterms:W3CDTF">2018-02-12T06:21:28Z</dcterms:created>
  <dcterms:modified xsi:type="dcterms:W3CDTF">2024-04-03T08:03:44Z</dcterms:modified>
</cp:coreProperties>
</file>