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312" r:id="rId2"/>
    <p:sldId id="327" r:id="rId3"/>
    <p:sldId id="345" r:id="rId4"/>
    <p:sldId id="346" r:id="rId5"/>
    <p:sldId id="329" r:id="rId6"/>
    <p:sldId id="299" r:id="rId7"/>
    <p:sldId id="261" r:id="rId8"/>
    <p:sldId id="264" r:id="rId9"/>
    <p:sldId id="330" r:id="rId10"/>
    <p:sldId id="331" r:id="rId11"/>
    <p:sldId id="332" r:id="rId12"/>
    <p:sldId id="339" r:id="rId13"/>
    <p:sldId id="333" r:id="rId14"/>
    <p:sldId id="334" r:id="rId15"/>
    <p:sldId id="340" r:id="rId16"/>
    <p:sldId id="335" r:id="rId17"/>
    <p:sldId id="341" r:id="rId18"/>
    <p:sldId id="336" r:id="rId19"/>
    <p:sldId id="337" r:id="rId20"/>
    <p:sldId id="342" r:id="rId21"/>
    <p:sldId id="338" r:id="rId22"/>
    <p:sldId id="343" r:id="rId23"/>
    <p:sldId id="262" r:id="rId24"/>
    <p:sldId id="263" r:id="rId25"/>
    <p:sldId id="344" r:id="rId26"/>
    <p:sldId id="317" r:id="rId27"/>
    <p:sldId id="32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D96"/>
    <a:srgbClr val="1FA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69" d="100"/>
          <a:sy n="69" d="100"/>
        </p:scale>
        <p:origin x="15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24E40-C8B2-4F4C-96C0-025F5974F671}" type="datetimeFigureOut">
              <a:rPr lang="tr-TR" smtClean="0"/>
              <a:pPr/>
              <a:t>12.02.2024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ADE84-FDE2-419E-A85D-F6686E691B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13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ADE84-FDE2-419E-A85D-F6686E691B33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0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12.02.2024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12.02.2024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12.02.2024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12.02.2024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12.02.2024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12.02.2024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12.02.2024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1544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459" y="620720"/>
            <a:ext cx="2524541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1444" y="620720"/>
            <a:ext cx="5492423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14678" y="1105351"/>
            <a:ext cx="5429288" cy="3023981"/>
          </a:xfrm>
        </p:spPr>
        <p:txBody>
          <a:bodyPr anchor="b">
            <a:normAutofit/>
          </a:bodyPr>
          <a:lstStyle/>
          <a:p>
            <a:pPr algn="ctr"/>
            <a:r>
              <a:rPr lang="tr-TR" sz="4200" dirty="0" smtClean="0">
                <a:solidFill>
                  <a:schemeClr val="tx1"/>
                </a:solidFill>
              </a:rPr>
              <a:t>TUZLA ORHANLI ÇOK PROGRAMLI </a:t>
            </a:r>
            <a:r>
              <a:rPr lang="tr-TR" sz="4200" b="1" dirty="0" smtClean="0">
                <a:solidFill>
                  <a:schemeClr val="tx1"/>
                </a:solidFill>
              </a:rPr>
              <a:t> ANADOLU </a:t>
            </a:r>
            <a:r>
              <a:rPr lang="tr-TR" sz="4200" b="1" dirty="0">
                <a:solidFill>
                  <a:schemeClr val="tx1"/>
                </a:solidFill>
              </a:rPr>
              <a:t>LİSESİ</a:t>
            </a:r>
            <a:br>
              <a:rPr lang="tr-TR" sz="4200" b="1" dirty="0">
                <a:solidFill>
                  <a:schemeClr val="tx1"/>
                </a:solidFill>
              </a:rPr>
            </a:br>
            <a:endParaRPr lang="tr-TR" sz="4200" b="1" dirty="0">
              <a:solidFill>
                <a:schemeClr val="tx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86116" y="4297556"/>
            <a:ext cx="5429288" cy="1433391"/>
          </a:xfrm>
        </p:spPr>
        <p:txBody>
          <a:bodyPr anchor="t">
            <a:normAutofit/>
          </a:bodyPr>
          <a:lstStyle/>
          <a:p>
            <a:pPr algn="ctr"/>
            <a:r>
              <a:rPr lang="tr-TR" sz="2800" dirty="0">
                <a:solidFill>
                  <a:srgbClr val="FFFFFF"/>
                </a:solidFill>
              </a:rPr>
              <a:t>SAĞLIK HİZMETLERİ ALANI TANITIM SUNUMU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32199" y="4214336"/>
            <a:ext cx="384048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2" y="1772816"/>
            <a:ext cx="2857500" cy="235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28662" y="1571612"/>
            <a:ext cx="7500990" cy="350046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sz="2000" dirty="0" smtClean="0">
                <a:latin typeface="Arial Narrow" pitchFamily="34" charset="0"/>
              </a:rPr>
              <a:t>Hastanın </a:t>
            </a:r>
            <a:r>
              <a:rPr lang="tr-TR" sz="2000" dirty="0">
                <a:latin typeface="Arial Narrow" pitchFamily="34" charset="0"/>
              </a:rPr>
              <a:t>idrar torbasını boşaltır veya değiştirir.</a:t>
            </a:r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sz="2000" dirty="0" smtClean="0">
                <a:latin typeface="Arial Narrow" pitchFamily="34" charset="0"/>
              </a:rPr>
              <a:t>Hastadan</a:t>
            </a:r>
            <a:r>
              <a:rPr lang="tr-TR" sz="2000" dirty="0">
                <a:latin typeface="Arial Narrow" pitchFamily="34" charset="0"/>
              </a:rPr>
              <a:t> steril olmayan idrar örneği ve dışkı örneği alır.</a:t>
            </a:r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sz="2000" dirty="0" smtClean="0">
                <a:latin typeface="Arial Narrow" pitchFamily="34" charset="0"/>
              </a:rPr>
              <a:t>Hastanın </a:t>
            </a:r>
            <a:r>
              <a:rPr lang="tr-TR" sz="2000" dirty="0">
                <a:latin typeface="Arial Narrow" pitchFamily="34" charset="0"/>
              </a:rPr>
              <a:t>beslenme programına uygun olarak beslenmesine yardımcı olur</a:t>
            </a:r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sz="2000" dirty="0" smtClean="0">
                <a:latin typeface="Arial Narrow" pitchFamily="34" charset="0"/>
              </a:rPr>
              <a:t>Kilo </a:t>
            </a:r>
            <a:r>
              <a:rPr lang="tr-TR" sz="2000" dirty="0">
                <a:latin typeface="Arial Narrow" pitchFamily="34" charset="0"/>
              </a:rPr>
              <a:t>takibi gereken hastalarda günlük kilo takibini yapar.</a:t>
            </a:r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sz="2000" dirty="0" smtClean="0">
                <a:latin typeface="Arial Narrow" pitchFamily="34" charset="0"/>
              </a:rPr>
              <a:t>Hemşirenin </a:t>
            </a:r>
            <a:r>
              <a:rPr lang="tr-TR" sz="2000" dirty="0">
                <a:latin typeface="Arial Narrow" pitchFamily="34" charset="0"/>
              </a:rPr>
              <a:t>uygun gördüğü durumlarda hastanın yürümesine ve hareket etmesine yardım eder</a:t>
            </a:r>
            <a:r>
              <a:rPr lang="tr-TR" sz="2000" dirty="0" smtClean="0">
                <a:latin typeface="Arial Narrow" pitchFamily="34" charset="0"/>
              </a:rPr>
              <a:t>.</a:t>
            </a:r>
            <a:endParaRPr lang="tr-TR" sz="2000" dirty="0">
              <a:latin typeface="Arial Narrow" pitchFamily="34" charset="0"/>
            </a:endParaRPr>
          </a:p>
          <a:p>
            <a:pPr algn="ctr">
              <a:lnSpc>
                <a:spcPct val="170000"/>
              </a:lnSpc>
              <a:buBlip>
                <a:blip r:embed="rId2"/>
              </a:buBlip>
            </a:pPr>
            <a:endParaRPr lang="tr-TR" sz="2000" dirty="0">
              <a:latin typeface="Arial Narrow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30859" t="16667" r="29297" b="13194"/>
          <a:stretch>
            <a:fillRect/>
          </a:stretch>
        </p:blipFill>
        <p:spPr bwMode="auto">
          <a:xfrm>
            <a:off x="571472" y="428604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900882" cy="85010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Hemşire yardımcılığı dalı 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Görevlerİ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318"/>
            <a:ext cx="1907704" cy="1415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8358246" cy="478634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dirty="0" smtClean="0">
                <a:latin typeface="Arial Narrow" pitchFamily="34" charset="0"/>
              </a:rPr>
              <a:t>Hareket kısıtlılığı olan hastalarda uygun görülen pozisyonu verir.</a:t>
            </a:r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dirty="0" smtClean="0">
                <a:latin typeface="Arial Narrow" pitchFamily="34" charset="0"/>
              </a:rPr>
              <a:t>Hastanın başka bir kliniğe ya da birime transferine yardım ve refakat eder.</a:t>
            </a:r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dirty="0" smtClean="0">
                <a:latin typeface="Arial Narrow" pitchFamily="34" charset="0"/>
              </a:rPr>
              <a:t>Hasta </a:t>
            </a:r>
            <a:r>
              <a:rPr lang="tr-TR" dirty="0">
                <a:latin typeface="Arial Narrow" pitchFamily="34" charset="0"/>
              </a:rPr>
              <a:t>için planlanan egzersiz programının hastaya uygulanmasına yardım eder.</a:t>
            </a:r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dirty="0" smtClean="0">
                <a:latin typeface="Arial Narrow" pitchFamily="34" charset="0"/>
              </a:rPr>
              <a:t>İlgilendiği </a:t>
            </a:r>
            <a:r>
              <a:rPr lang="tr-TR" dirty="0">
                <a:latin typeface="Arial Narrow" pitchFamily="34" charset="0"/>
              </a:rPr>
              <a:t>hastaların genel durumunda fark ettiği değişiklikleri hemşireye bildirir</a:t>
            </a:r>
            <a:r>
              <a:rPr lang="tr-TR" dirty="0" smtClean="0">
                <a:latin typeface="Arial Narrow" pitchFamily="34" charset="0"/>
              </a:rPr>
              <a:t>.</a:t>
            </a:r>
            <a:endParaRPr lang="tr-TR" dirty="0">
              <a:latin typeface="Arial Narrow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30859" t="16667" r="29297" b="13194"/>
          <a:stretch>
            <a:fillRect/>
          </a:stretch>
        </p:blipFill>
        <p:spPr bwMode="auto">
          <a:xfrm>
            <a:off x="529179" y="444176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547664" y="428604"/>
            <a:ext cx="7067698" cy="85010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Hemşire yardımcılığı dalı 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Görevlerİ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0" y="448658"/>
            <a:ext cx="1556534" cy="119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57224" y="1785926"/>
            <a:ext cx="7643866" cy="400052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dirty="0" smtClean="0">
                <a:latin typeface="Arial Narrow" pitchFamily="34" charset="0"/>
              </a:rPr>
              <a:t>Ölüm </a:t>
            </a:r>
            <a:r>
              <a:rPr lang="tr-TR" dirty="0">
                <a:latin typeface="Arial Narrow" pitchFamily="34" charset="0"/>
              </a:rPr>
              <a:t>sonrası yapılması gereken bakımları </a:t>
            </a:r>
            <a:r>
              <a:rPr lang="tr-TR" dirty="0" smtClean="0">
                <a:latin typeface="Arial Narrow" pitchFamily="34" charset="0"/>
              </a:rPr>
              <a:t>uygular.</a:t>
            </a:r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dirty="0" smtClean="0">
                <a:latin typeface="Arial Narrow" pitchFamily="34" charset="0"/>
              </a:rPr>
              <a:t>Alınan </a:t>
            </a:r>
            <a:r>
              <a:rPr lang="tr-TR" dirty="0">
                <a:latin typeface="Arial Narrow" pitchFamily="34" charset="0"/>
              </a:rPr>
              <a:t>kan, doku veya diğer örneklerin laboratuara naklini </a:t>
            </a:r>
            <a:r>
              <a:rPr lang="tr-TR" dirty="0" smtClean="0">
                <a:latin typeface="Arial Narrow" pitchFamily="34" charset="0"/>
              </a:rPr>
              <a:t>sağlar.</a:t>
            </a:r>
          </a:p>
          <a:p>
            <a:pPr>
              <a:lnSpc>
                <a:spcPct val="170000"/>
              </a:lnSpc>
              <a:buBlip>
                <a:blip r:embed="rId2"/>
              </a:buBlip>
            </a:pPr>
            <a:r>
              <a:rPr lang="tr-TR" dirty="0" smtClean="0">
                <a:latin typeface="Arial Narrow" pitchFamily="34" charset="0"/>
              </a:rPr>
              <a:t>Hasta </a:t>
            </a:r>
            <a:r>
              <a:rPr lang="tr-TR" dirty="0">
                <a:latin typeface="Arial Narrow" pitchFamily="34" charset="0"/>
              </a:rPr>
              <a:t>bakımında kullanılan malzemelerin hazırlanmasını, </a:t>
            </a:r>
            <a:r>
              <a:rPr lang="tr-TR" dirty="0" smtClean="0">
                <a:latin typeface="Arial Narrow" pitchFamily="34" charset="0"/>
              </a:rPr>
              <a:t>temizliğini, dezenfeksiyonunu </a:t>
            </a:r>
            <a:r>
              <a:rPr lang="tr-TR" dirty="0">
                <a:latin typeface="Arial Narrow" pitchFamily="34" charset="0"/>
              </a:rPr>
              <a:t>ve uygun şekilde saklanmasına yardım eder.</a:t>
            </a:r>
          </a:p>
          <a:p>
            <a:pPr>
              <a:lnSpc>
                <a:spcPct val="170000"/>
              </a:lnSpc>
              <a:buNone/>
            </a:pPr>
            <a:r>
              <a:rPr lang="tr-TR" dirty="0">
                <a:latin typeface="Arial Narrow" pitchFamily="34" charset="0"/>
              </a:rPr>
              <a:t> 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30859" t="16667" r="29297" b="13194"/>
          <a:stretch>
            <a:fillRect/>
          </a:stretch>
        </p:blipFill>
        <p:spPr bwMode="auto">
          <a:xfrm>
            <a:off x="214282" y="357166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571604" y="428604"/>
            <a:ext cx="6900882" cy="85010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Hemşire yardımcılığı dalı 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Görevlerİ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1202" name="AutoShape 2" descr="SAĞLIK BAKIM TEKNİSYENLİĞ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318"/>
            <a:ext cx="1571603" cy="1415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57290" y="152400"/>
            <a:ext cx="7500990" cy="12192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00B0F0"/>
                </a:solidFill>
              </a:rPr>
              <a:t>Sağlık </a:t>
            </a:r>
            <a:r>
              <a:rPr lang="tr-TR" sz="3200" b="1" dirty="0">
                <a:solidFill>
                  <a:srgbClr val="00B0F0"/>
                </a:solidFill>
              </a:rPr>
              <a:t>Bakım </a:t>
            </a:r>
            <a:r>
              <a:rPr lang="tr-TR" sz="3200" b="1" dirty="0" smtClean="0">
                <a:solidFill>
                  <a:srgbClr val="00B0F0"/>
                </a:solidFill>
              </a:rPr>
              <a:t>Teknisyenliği görev tanımı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7972452" cy="3114684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buFont typeface="Wingdings" pitchFamily="2" charset="2"/>
              <a:buChar char="§"/>
            </a:pPr>
            <a:r>
              <a:rPr lang="tr-TR" sz="2000" dirty="0" smtClean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Mesleki </a:t>
            </a:r>
            <a:r>
              <a:rPr lang="tr-TR" sz="2000" dirty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ve Teknik Anadolu Liselerinin </a:t>
            </a:r>
            <a:r>
              <a:rPr lang="tr-TR" sz="2000" b="1" dirty="0">
                <a:solidFill>
                  <a:srgbClr val="00B0F0"/>
                </a:solidFill>
                <a:latin typeface="Arial Narrow" pitchFamily="34" charset="0"/>
                <a:ea typeface="Times New Roman"/>
                <a:cs typeface="Times New Roman"/>
              </a:rPr>
              <a:t>Sağlık Hizmetleri Alanı/ Sağlık Bakım Teknisyenliği dalından </a:t>
            </a:r>
            <a:r>
              <a:rPr lang="tr-TR" sz="2000" dirty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mezun olup </a:t>
            </a:r>
            <a:r>
              <a:rPr lang="tr-TR" sz="2000" b="1" dirty="0">
                <a:solidFill>
                  <a:srgbClr val="00B0F0"/>
                </a:solidFill>
                <a:latin typeface="Arial Narrow" pitchFamily="34" charset="0"/>
                <a:ea typeface="Times New Roman"/>
                <a:cs typeface="Times New Roman"/>
              </a:rPr>
              <a:t>en az tekniker düzeyindeki sağlık meslek mensuplarının</a:t>
            </a:r>
            <a:r>
              <a:rPr lang="tr-TR" sz="2000" dirty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 nezaretinde yardımcı olarak çalışan, ayrıca hastaların günlük yaşam aktivitelerinin yerine getirilmesi, beslenme programının uygulanması, kişisel bakım ve temizliği ile sağlık hizmetlerine ulaşımında yardımcı olan ve refakat eden sağlık teknisyenidir</a:t>
            </a:r>
            <a:r>
              <a:rPr lang="tr-TR" sz="2000" dirty="0">
                <a:latin typeface="Arial Narrow" pitchFamily="34" charset="0"/>
              </a:rPr>
              <a:t>      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30859" t="16667" r="29297" b="13194"/>
          <a:stretch>
            <a:fillRect/>
          </a:stretch>
        </p:blipFill>
        <p:spPr bwMode="auto">
          <a:xfrm>
            <a:off x="214282" y="357166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30859" t="16667" r="29297" b="13194"/>
          <a:stretch>
            <a:fillRect/>
          </a:stretch>
        </p:blipFill>
        <p:spPr bwMode="auto">
          <a:xfrm>
            <a:off x="201135" y="319324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19324"/>
            <a:ext cx="1169302" cy="11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28" y="152400"/>
            <a:ext cx="7258072" cy="12192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B0F0"/>
                </a:solidFill>
                <a:latin typeface="Arial Black" pitchFamily="34" charset="0"/>
              </a:rPr>
              <a:t>SAĞLIK BAKIM TEKNİSYENLİĞİ dalı </a:t>
            </a:r>
            <a:r>
              <a:rPr lang="tr-TR" sz="2400" b="1" dirty="0" err="1" smtClean="0">
                <a:solidFill>
                  <a:srgbClr val="00B0F0"/>
                </a:solidFill>
                <a:latin typeface="Arial Black" pitchFamily="34" charset="0"/>
              </a:rPr>
              <a:t>Görevlerİ</a:t>
            </a:r>
            <a:endParaRPr lang="tr-TR" sz="2400" b="1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85786" y="1571612"/>
            <a:ext cx="7786742" cy="3643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>
                <a:latin typeface="Arial Narrow" pitchFamily="34" charset="0"/>
              </a:rPr>
              <a:t> </a:t>
            </a:r>
            <a:r>
              <a:rPr lang="tr-TR" dirty="0" smtClean="0">
                <a:latin typeface="Arial Narrow" pitchFamily="34" charset="0"/>
              </a:rPr>
              <a:t>Çalıştığı </a:t>
            </a:r>
            <a:r>
              <a:rPr lang="tr-TR" dirty="0">
                <a:latin typeface="Arial Narrow" pitchFamily="34" charset="0"/>
              </a:rPr>
              <a:t>ünitenin kullanıma hazır bulundurulmasında görev alır.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Arial Narrow" pitchFamily="34" charset="0"/>
              </a:rPr>
              <a:t>Hastaların </a:t>
            </a:r>
            <a:r>
              <a:rPr lang="tr-TR" dirty="0">
                <a:latin typeface="Arial Narrow" pitchFamily="34" charset="0"/>
              </a:rPr>
              <a:t>muayene, tetkik ve tedavi için hazırlanmasına, tıbbi işlem öncesinde elbiselerinin değiştirilmesine ve işlem sonrasında giyinmesine yardım eder.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Arial Narrow" pitchFamily="34" charset="0"/>
              </a:rPr>
              <a:t>Sağlık </a:t>
            </a:r>
            <a:r>
              <a:rPr lang="tr-TR" dirty="0">
                <a:latin typeface="Arial Narrow" pitchFamily="34" charset="0"/>
              </a:rPr>
              <a:t>meslek mensubunun uygun gördüğü durumlarda hastanın yürümesine ve hareket etmesine yardım eder.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endParaRPr lang="tr-TR" dirty="0">
              <a:latin typeface="Arial Narrow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endParaRPr lang="tr-TR" dirty="0">
              <a:latin typeface="Arial Narrow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30859" t="16667" r="29297" b="13194"/>
          <a:stretch>
            <a:fillRect/>
          </a:stretch>
        </p:blipFill>
        <p:spPr bwMode="auto">
          <a:xfrm>
            <a:off x="214282" y="357166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4771"/>
            <a:ext cx="1428727" cy="111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8143932" cy="38576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>
                <a:latin typeface="Arial Narrow" pitchFamily="34" charset="0"/>
              </a:rPr>
              <a:t> </a:t>
            </a:r>
            <a:r>
              <a:rPr lang="tr-TR" dirty="0" smtClean="0">
                <a:latin typeface="Arial Narrow" pitchFamily="34" charset="0"/>
              </a:rPr>
              <a:t>Hareket </a:t>
            </a:r>
            <a:r>
              <a:rPr lang="tr-TR" dirty="0">
                <a:latin typeface="Arial Narrow" pitchFamily="34" charset="0"/>
              </a:rPr>
              <a:t>kısıtlılığı olan hastalar için sağlık meslek mensubunun uygun gördüğü pozisyonu verir.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Arial Narrow" pitchFamily="34" charset="0"/>
              </a:rPr>
              <a:t>İlgilendiği </a:t>
            </a:r>
            <a:r>
              <a:rPr lang="tr-TR" dirty="0">
                <a:latin typeface="Arial Narrow" pitchFamily="34" charset="0"/>
              </a:rPr>
              <a:t>hastaların genel durumunda fark ettiği değişiklikleri sağlık meslek mensubuna bildirir.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Arial Narrow" pitchFamily="34" charset="0"/>
              </a:rPr>
              <a:t>Sağlık </a:t>
            </a:r>
            <a:r>
              <a:rPr lang="tr-TR" dirty="0">
                <a:latin typeface="Arial Narrow" pitchFamily="34" charset="0"/>
              </a:rPr>
              <a:t>meslek mensuplarının belirlemiş olduğu günlük yaşam aktivitelerine yönelik plan doğrultusunda hastaya yardım eder.</a:t>
            </a:r>
          </a:p>
          <a:p>
            <a:pPr>
              <a:lnSpc>
                <a:spcPct val="170000"/>
              </a:lnSpc>
              <a:buNone/>
            </a:pPr>
            <a:endParaRPr lang="tr-TR" dirty="0">
              <a:latin typeface="Arial Narrow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endParaRPr lang="tr-TR" dirty="0">
              <a:latin typeface="Arial Narrow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30859" t="16667" r="29297" b="13194"/>
          <a:stretch>
            <a:fillRect/>
          </a:stretch>
        </p:blipFill>
        <p:spPr bwMode="auto">
          <a:xfrm>
            <a:off x="214282" y="357166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1428728" y="152400"/>
            <a:ext cx="7258072" cy="1219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SAĞLIK BAKIM TEKNİSYENLİĞİ dalı </a:t>
            </a:r>
            <a:r>
              <a:rPr kumimoji="0" lang="tr-TR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Görevlerİ</a:t>
            </a:r>
            <a:endParaRPr kumimoji="0" lang="tr-TR" sz="2400" b="1" i="0" u="none" strike="noStrike" kern="1200" cap="small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30859" t="16667" r="29297" b="13194"/>
          <a:stretch>
            <a:fillRect/>
          </a:stretch>
        </p:blipFill>
        <p:spPr bwMode="auto">
          <a:xfrm>
            <a:off x="179027" y="300030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"/>
            <a:ext cx="1428727" cy="128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14348" y="1643050"/>
            <a:ext cx="7859216" cy="40005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Arial Narrow" pitchFamily="34" charset="0"/>
              </a:rPr>
              <a:t>Sağlık </a:t>
            </a:r>
            <a:r>
              <a:rPr lang="tr-TR" dirty="0">
                <a:latin typeface="Arial Narrow" pitchFamily="34" charset="0"/>
              </a:rPr>
              <a:t>meslek mensubu tarafından belirlenen beslenme programına uygun olarak hastanın beslenmesine yardımcı olur.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Arial Narrow" pitchFamily="34" charset="0"/>
              </a:rPr>
              <a:t>Sağlık </a:t>
            </a:r>
            <a:r>
              <a:rPr lang="tr-TR" dirty="0">
                <a:latin typeface="Arial Narrow" pitchFamily="34" charset="0"/>
              </a:rPr>
              <a:t>meslek mensubu tarafından belirlenen egzersiz programının hastaya uygulanmasına yardım eder.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Arial Narrow" pitchFamily="34" charset="0"/>
              </a:rPr>
              <a:t>Kullanılan </a:t>
            </a:r>
            <a:r>
              <a:rPr lang="tr-TR" dirty="0">
                <a:latin typeface="Arial Narrow" pitchFamily="34" charset="0"/>
              </a:rPr>
              <a:t>malzemelerin hazırlanmasına, temizliğine, dezenfeksiyonuna ve uygun şekilde saklanmasına yardım eder</a:t>
            </a:r>
            <a:r>
              <a:rPr lang="tr-TR" dirty="0" smtClean="0">
                <a:latin typeface="Arial Narrow" pitchFamily="34" charset="0"/>
              </a:rPr>
              <a:t>.</a:t>
            </a:r>
            <a:endParaRPr lang="tr-TR" dirty="0">
              <a:latin typeface="Arial Narrow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30859" t="16667" r="29297" b="13194"/>
          <a:stretch>
            <a:fillRect/>
          </a:stretch>
        </p:blipFill>
        <p:spPr bwMode="auto">
          <a:xfrm>
            <a:off x="214282" y="357166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28728" y="152400"/>
            <a:ext cx="7258072" cy="12192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B0F0"/>
                </a:solidFill>
                <a:latin typeface="Arial Black" pitchFamily="34" charset="0"/>
              </a:rPr>
              <a:t>SAĞLIK BAKIM TEKNİSYENLİĞİ dalı </a:t>
            </a:r>
            <a:r>
              <a:rPr lang="tr-TR" sz="2400" b="1" dirty="0" err="1" smtClean="0">
                <a:solidFill>
                  <a:srgbClr val="00B0F0"/>
                </a:solidFill>
                <a:latin typeface="Arial Black" pitchFamily="34" charset="0"/>
              </a:rPr>
              <a:t>Görevlerİ</a:t>
            </a:r>
            <a:endParaRPr lang="tr-TR" sz="2400" b="1" dirty="0">
              <a:solidFill>
                <a:srgbClr val="00B0F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0730"/>
            <a:ext cx="1428727" cy="1184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85786" y="1785926"/>
            <a:ext cx="7715304" cy="27860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sz="2000" dirty="0" smtClean="0">
                <a:latin typeface="Arial Narrow" pitchFamily="34" charset="0"/>
              </a:rPr>
              <a:t>Kullanılan </a:t>
            </a:r>
            <a:r>
              <a:rPr lang="tr-TR" sz="2000" dirty="0">
                <a:latin typeface="Arial Narrow" pitchFamily="34" charset="0"/>
              </a:rPr>
              <a:t>aletlerin sterilize edilmesine, kirlenmiş malzemelerin bertaraf edilmesine, tıbbi aletlerin ve malzemelerin kullanıma hazır bulundurulmasına yardım eder.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sz="2000" dirty="0" smtClean="0">
                <a:latin typeface="Arial Narrow" pitchFamily="34" charset="0"/>
              </a:rPr>
              <a:t>Alınan </a:t>
            </a:r>
            <a:r>
              <a:rPr lang="tr-TR" sz="2000" dirty="0">
                <a:latin typeface="Arial Narrow" pitchFamily="34" charset="0"/>
              </a:rPr>
              <a:t>kan, doku veya diğer örneklerin </a:t>
            </a:r>
            <a:r>
              <a:rPr lang="tr-TR" sz="2000" dirty="0" err="1">
                <a:latin typeface="Arial Narrow" pitchFamily="34" charset="0"/>
              </a:rPr>
              <a:t>laboratuvara</a:t>
            </a:r>
            <a:r>
              <a:rPr lang="tr-TR" sz="2000" dirty="0">
                <a:latin typeface="Arial Narrow" pitchFamily="34" charset="0"/>
              </a:rPr>
              <a:t> naklini sağlar.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sz="2000" dirty="0" smtClean="0">
                <a:latin typeface="Arial Narrow" pitchFamily="34" charset="0"/>
              </a:rPr>
              <a:t>Hastanın </a:t>
            </a:r>
            <a:r>
              <a:rPr lang="tr-TR" sz="2000" dirty="0">
                <a:latin typeface="Arial Narrow" pitchFamily="34" charset="0"/>
              </a:rPr>
              <a:t>başka bir kliniğe ya da birime transferine yardım ve refakat eder.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30859" t="16667" r="29297" b="13194"/>
          <a:stretch>
            <a:fillRect/>
          </a:stretch>
        </p:blipFill>
        <p:spPr bwMode="auto">
          <a:xfrm>
            <a:off x="214282" y="357166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428728" y="152400"/>
            <a:ext cx="7258072" cy="12192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B0F0"/>
                </a:solidFill>
                <a:latin typeface="Arial Black" pitchFamily="34" charset="0"/>
              </a:rPr>
              <a:t>SAĞLIK BAKIM TEKNİSYENLİĞİ dalı </a:t>
            </a:r>
            <a:r>
              <a:rPr lang="tr-TR" sz="2400" b="1" dirty="0" err="1" smtClean="0">
                <a:solidFill>
                  <a:srgbClr val="00B0F0"/>
                </a:solidFill>
                <a:latin typeface="Arial Black" pitchFamily="34" charset="0"/>
              </a:rPr>
              <a:t>Görevlerİ</a:t>
            </a:r>
            <a:endParaRPr lang="tr-TR" sz="2400" b="1" dirty="0">
              <a:solidFill>
                <a:srgbClr val="00B0F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1" y="163311"/>
            <a:ext cx="1441339" cy="1265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85918" y="142852"/>
            <a:ext cx="6900882" cy="121920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E16D96"/>
                </a:solidFill>
                <a:latin typeface="Arial Narrow" pitchFamily="34" charset="0"/>
              </a:rPr>
              <a:t>Ebe Yardımcılığı GÖREV TANIMI</a:t>
            </a:r>
            <a:endParaRPr lang="tr-TR" sz="4000" b="1" dirty="0">
              <a:solidFill>
                <a:srgbClr val="E16D96"/>
              </a:solidFill>
              <a:latin typeface="Arial Narrow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304324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2400" dirty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Mesleki ve Teknik Anadolu Liselerinin </a:t>
            </a:r>
            <a:r>
              <a:rPr lang="tr-TR" sz="2400" b="1" dirty="0">
                <a:solidFill>
                  <a:srgbClr val="E16D96"/>
                </a:solidFill>
                <a:latin typeface="Arial Narrow" pitchFamily="34" charset="0"/>
                <a:ea typeface="Times New Roman"/>
                <a:cs typeface="Times New Roman"/>
              </a:rPr>
              <a:t>Sağlık Hizmetleri </a:t>
            </a:r>
            <a:r>
              <a:rPr lang="tr-TR" sz="2400" b="1" dirty="0" smtClean="0">
                <a:solidFill>
                  <a:srgbClr val="E16D96"/>
                </a:solidFill>
                <a:latin typeface="Arial Narrow" pitchFamily="34" charset="0"/>
                <a:ea typeface="Times New Roman"/>
                <a:cs typeface="Times New Roman"/>
              </a:rPr>
              <a:t>Alanı </a:t>
            </a:r>
            <a:r>
              <a:rPr lang="tr-TR" sz="2400" b="1" dirty="0">
                <a:solidFill>
                  <a:srgbClr val="E16D96"/>
                </a:solidFill>
                <a:latin typeface="Arial Narrow" pitchFamily="34" charset="0"/>
                <a:ea typeface="Times New Roman"/>
                <a:cs typeface="Times New Roman"/>
              </a:rPr>
              <a:t>/Ebe Yardımcılığı dalından </a:t>
            </a:r>
            <a:r>
              <a:rPr lang="tr-TR" sz="2400" dirty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mezun olup, </a:t>
            </a:r>
            <a:r>
              <a:rPr lang="tr-TR" sz="2400" b="1" dirty="0">
                <a:solidFill>
                  <a:srgbClr val="E16D96"/>
                </a:solidFill>
                <a:latin typeface="Arial Narrow" pitchFamily="34" charset="0"/>
                <a:ea typeface="Times New Roman"/>
                <a:cs typeface="Times New Roman"/>
              </a:rPr>
              <a:t>ebelerin </a:t>
            </a:r>
            <a:r>
              <a:rPr lang="tr-TR" sz="2400" dirty="0" smtClean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 nezaretinde </a:t>
            </a:r>
            <a:r>
              <a:rPr lang="tr-TR" sz="2400" dirty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yardımcı olarak çalışan, ayrıca hastaların </a:t>
            </a:r>
            <a:r>
              <a:rPr lang="tr-TR" sz="2400" dirty="0" smtClean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 günlük </a:t>
            </a:r>
            <a:r>
              <a:rPr lang="tr-TR" sz="2400" dirty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yaşam aktivitelerinin yerine getirilmesi, </a:t>
            </a:r>
            <a:r>
              <a:rPr lang="tr-TR" sz="2400" dirty="0" smtClean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beslenme programının uygulanması</a:t>
            </a:r>
            <a:r>
              <a:rPr lang="tr-TR" sz="2400" dirty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, kişisel bakım ve temizliği ile </a:t>
            </a:r>
            <a:r>
              <a:rPr lang="tr-TR" sz="2400" dirty="0" smtClean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sağlık </a:t>
            </a:r>
            <a:r>
              <a:rPr lang="tr-TR" sz="2400" dirty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hizmetlerine ulaşımında yardımcı olan ve refakat </a:t>
            </a:r>
            <a:r>
              <a:rPr lang="tr-TR" sz="2400" dirty="0" smtClean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 eden </a:t>
            </a:r>
            <a:r>
              <a:rPr lang="tr-TR" sz="2400" dirty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sağlık teknisyenidir.</a:t>
            </a:r>
            <a:endParaRPr lang="tr-TR" sz="2400" dirty="0">
              <a:latin typeface="Arial Narrow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30859" t="16667" r="29297" b="13194"/>
          <a:stretch>
            <a:fillRect/>
          </a:stretch>
        </p:blipFill>
        <p:spPr bwMode="auto">
          <a:xfrm>
            <a:off x="214282" y="357166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 descr="40-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3857628"/>
            <a:ext cx="3333750" cy="3333750"/>
          </a:xfrm>
          <a:prstGeom prst="rect">
            <a:avLst/>
          </a:prstGeom>
          <a:noFill/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318"/>
            <a:ext cx="1907704" cy="1415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7220" y="836712"/>
            <a:ext cx="7869560" cy="90589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/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1"/>
                </a:solidFill>
              </a:rPr>
              <a:t>      </a:t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1"/>
                </a:solidFill>
              </a:rPr>
              <a:t/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1"/>
                </a:solidFill>
              </a:rPr>
              <a:t/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1"/>
                </a:solidFill>
              </a:rPr>
              <a:t/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1"/>
                </a:solidFill>
              </a:rPr>
              <a:t/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1"/>
                </a:solidFill>
              </a:rPr>
              <a:t/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1"/>
                </a:solidFill>
              </a:rPr>
              <a:t/>
            </a:r>
            <a:br>
              <a:rPr lang="tr-TR" b="1" dirty="0">
                <a:solidFill>
                  <a:schemeClr val="accent1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71538" y="1628800"/>
            <a:ext cx="7215238" cy="315752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000" dirty="0" smtClean="0">
                <a:latin typeface="Arial Narrow" pitchFamily="34" charset="0"/>
              </a:rPr>
              <a:t>Doğurganlık </a:t>
            </a:r>
            <a:r>
              <a:rPr lang="tr-TR" sz="2000" dirty="0">
                <a:latin typeface="Arial Narrow" pitchFamily="34" charset="0"/>
              </a:rPr>
              <a:t>sınırları içerisindeki kadınların üreme sağlığı konusunda kayıtlarının tutulmasına yardım eder.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000" dirty="0" smtClean="0">
                <a:latin typeface="Arial Narrow" pitchFamily="34" charset="0"/>
              </a:rPr>
              <a:t>Gebelik </a:t>
            </a:r>
            <a:r>
              <a:rPr lang="tr-TR" sz="2000" dirty="0">
                <a:latin typeface="Arial Narrow" pitchFamily="34" charset="0"/>
              </a:rPr>
              <a:t>öncesi dönemde gebeliğe hazırlık eğitim programı ile anne-babalığa ve doğuma hazırlık programlarının uygulanmasına yardım eder.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000" dirty="0" smtClean="0">
                <a:latin typeface="Arial Narrow" pitchFamily="34" charset="0"/>
              </a:rPr>
              <a:t>Gebelik </a:t>
            </a:r>
            <a:r>
              <a:rPr lang="tr-TR" sz="2000" dirty="0">
                <a:latin typeface="Arial Narrow" pitchFamily="34" charset="0"/>
              </a:rPr>
              <a:t>izlemleri süreci dâhil olmak üzere kadının muayeneye hazırlığını yapar</a:t>
            </a:r>
            <a:r>
              <a:rPr lang="tr-TR" sz="2000" dirty="0" smtClean="0">
                <a:latin typeface="Arial Narrow" pitchFamily="34" charset="0"/>
              </a:rPr>
              <a:t>.</a:t>
            </a:r>
            <a:endParaRPr lang="tr-TR" sz="2000" dirty="0">
              <a:latin typeface="Arial Narrow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428728" y="152400"/>
            <a:ext cx="7258072" cy="1219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E16D96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EBE YARDIMCILIĞI dalı </a:t>
            </a:r>
            <a:r>
              <a:rPr kumimoji="0" lang="tr-TR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E16D96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Görevlerİ</a:t>
            </a:r>
            <a:endParaRPr kumimoji="0" lang="tr-TR" sz="2400" b="1" i="0" u="none" strike="noStrike" kern="1200" cap="small" spc="0" normalizeH="0" baseline="0" noProof="0" dirty="0">
              <a:ln>
                <a:noFill/>
              </a:ln>
              <a:solidFill>
                <a:srgbClr val="E16D9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30859" t="16667" r="29297" b="13194"/>
          <a:stretch>
            <a:fillRect/>
          </a:stretch>
        </p:blipFill>
        <p:spPr bwMode="auto">
          <a:xfrm>
            <a:off x="214282" y="357166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0" name="Picture 2" descr="▷ Hamile: Hareketli Resimleri, Gifleri &amp; Animasyonları - %100 ÜCRETSİZ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714884"/>
            <a:ext cx="1714512" cy="2000240"/>
          </a:xfrm>
          <a:prstGeom prst="rect">
            <a:avLst/>
          </a:prstGeom>
          <a:noFill/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" y="212918"/>
            <a:ext cx="1428727" cy="128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858180" cy="48737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tr-TR" sz="2800" b="1" dirty="0" smtClean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Okulumuzda sağlık hizmetleri alana altında  toplam 3 dalda eğitim verilmektedir.</a:t>
            </a:r>
          </a:p>
          <a:p>
            <a:pPr>
              <a:lnSpc>
                <a:spcPct val="17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tr-TR" sz="2800" b="1" dirty="0" smtClean="0">
                <a:latin typeface="Arial Narrow" pitchFamily="34" charset="0"/>
              </a:rPr>
              <a:t>Okulumuz Sağlık Hizmetleri Alanında 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Arial Narrow" pitchFamily="34" charset="0"/>
              </a:rPr>
              <a:t>Hemşire Yardımcılığı, 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Arial Narrow" pitchFamily="34" charset="0"/>
              </a:rPr>
              <a:t>Ebe Yardımcılığı 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Arial Narrow" pitchFamily="34" charset="0"/>
              </a:rPr>
              <a:t>Sağlık Bakım Teknisyenliği </a:t>
            </a:r>
          </a:p>
          <a:p>
            <a:pPr marL="342900" lvl="0" indent="-342900" algn="just">
              <a:lnSpc>
                <a:spcPct val="17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3000" b="1" dirty="0" smtClean="0">
                <a:solidFill>
                  <a:prstClr val="black"/>
                </a:solidFill>
                <a:latin typeface="Arial Narrow" pitchFamily="34" charset="0"/>
              </a:rPr>
              <a:t>Okulumuza kayıt olan öğrenciler 9. sınıfta ortak müfredata göre eğitim görürler ve dönem başında </a:t>
            </a:r>
            <a:r>
              <a:rPr lang="tr-TR" sz="3000" b="1" dirty="0" smtClean="0">
                <a:solidFill>
                  <a:srgbClr val="FF0000"/>
                </a:solidFill>
                <a:latin typeface="Arial Narrow" pitchFamily="34" charset="0"/>
              </a:rPr>
              <a:t>alan seçimi </a:t>
            </a:r>
            <a:r>
              <a:rPr lang="tr-TR" sz="3000" b="1" dirty="0" smtClean="0">
                <a:solidFill>
                  <a:prstClr val="black"/>
                </a:solidFill>
                <a:latin typeface="Arial Narrow" pitchFamily="34" charset="0"/>
              </a:rPr>
              <a:t>yaparlar.</a:t>
            </a:r>
          </a:p>
          <a:p>
            <a:pPr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tr-TR" sz="2400" dirty="0" smtClean="0">
              <a:latin typeface="Arial Narrow" pitchFamily="34" charset="0"/>
            </a:endParaRPr>
          </a:p>
        </p:txBody>
      </p:sp>
      <p:pic>
        <p:nvPicPr>
          <p:cNvPr id="1026" name="Picture 2" descr="Caduceus GIFs - Get the best GIF on GIPH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42852"/>
            <a:ext cx="1143008" cy="1214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1944216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7220" y="836712"/>
            <a:ext cx="7869560" cy="905894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/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1"/>
                </a:solidFill>
              </a:rPr>
              <a:t>      </a:t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1"/>
                </a:solidFill>
              </a:rPr>
              <a:t/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1"/>
                </a:solidFill>
              </a:rPr>
              <a:t/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1"/>
                </a:solidFill>
              </a:rPr>
              <a:t/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1"/>
                </a:solidFill>
              </a:rPr>
              <a:t/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1"/>
                </a:solidFill>
              </a:rPr>
              <a:t/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1"/>
                </a:solidFill>
              </a:rPr>
              <a:t/>
            </a:r>
            <a:br>
              <a:rPr lang="tr-TR" b="1" dirty="0">
                <a:solidFill>
                  <a:schemeClr val="accent1"/>
                </a:solidFill>
              </a:rPr>
            </a:br>
            <a:r>
              <a:rPr lang="tr-TR" b="1" dirty="0">
                <a:solidFill>
                  <a:schemeClr val="accent1"/>
                </a:solidFill>
              </a:rPr>
              <a:t/>
            </a:r>
            <a:br>
              <a:rPr lang="tr-TR" b="1" dirty="0">
                <a:solidFill>
                  <a:schemeClr val="accent1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14348" y="1628800"/>
            <a:ext cx="8001056" cy="3943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000" dirty="0" smtClean="0">
                <a:latin typeface="Arial Narrow" pitchFamily="34" charset="0"/>
              </a:rPr>
              <a:t>Gebelik</a:t>
            </a:r>
            <a:r>
              <a:rPr lang="tr-TR" sz="2000" dirty="0">
                <a:latin typeface="Arial Narrow" pitchFamily="34" charset="0"/>
              </a:rPr>
              <a:t>, doğum ve doğum sonrası dönemde gebenin günlük yaşam aktivitelerinin yerine getirilmesi, beslenme programının uygulanması, kişisel bakım ve temizliği ile ilgili gereksinimlerinin karşılanmasına yardımcı olur.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000" dirty="0" smtClean="0">
                <a:latin typeface="Arial Narrow" pitchFamily="34" charset="0"/>
              </a:rPr>
              <a:t>Doğum </a:t>
            </a:r>
            <a:r>
              <a:rPr lang="tr-TR" sz="2000" dirty="0">
                <a:latin typeface="Arial Narrow" pitchFamily="34" charset="0"/>
              </a:rPr>
              <a:t>sırasında gebenin doğum ağrısı ve doğum korkusuyla başa çıkmasına yardımcı olur.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2000" dirty="0" smtClean="0">
                <a:latin typeface="Arial Narrow" pitchFamily="34" charset="0"/>
              </a:rPr>
              <a:t>Doğum </a:t>
            </a:r>
            <a:r>
              <a:rPr lang="tr-TR" sz="2000" dirty="0">
                <a:latin typeface="Arial Narrow" pitchFamily="34" charset="0"/>
              </a:rPr>
              <a:t>sonrası dönemde; anneye bebek bakımı ve emzirme konusunda yardımcı olur, anne ve bebeğin genel sağlık durumunda fark ettiği değişiklikleri ebeye bildirir.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tr-TR" sz="2000" dirty="0">
              <a:latin typeface="Arial Narrow" pitchFamily="34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428728" y="152400"/>
            <a:ext cx="7258072" cy="1219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E16D96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EBE YARDIMCILIĞI dalı </a:t>
            </a:r>
            <a:r>
              <a:rPr kumimoji="0" lang="tr-TR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E16D96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Görevlerİ</a:t>
            </a:r>
            <a:endParaRPr kumimoji="0" lang="tr-TR" sz="2400" b="1" i="0" u="none" strike="noStrike" kern="1200" cap="small" spc="0" normalizeH="0" baseline="0" noProof="0" dirty="0">
              <a:ln>
                <a:noFill/>
              </a:ln>
              <a:solidFill>
                <a:srgbClr val="E16D9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30859" t="16667" r="29297" b="13194"/>
          <a:stretch>
            <a:fillRect/>
          </a:stretch>
        </p:blipFill>
        <p:spPr bwMode="auto">
          <a:xfrm>
            <a:off x="142844" y="428604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2918"/>
            <a:ext cx="1428727" cy="128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71472" y="1428736"/>
            <a:ext cx="8143932" cy="307183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 Narrow" pitchFamily="34" charset="0"/>
              </a:rPr>
              <a:t>Kadının </a:t>
            </a:r>
            <a:r>
              <a:rPr lang="tr-TR" dirty="0">
                <a:latin typeface="Arial Narrow" pitchFamily="34" charset="0"/>
              </a:rPr>
              <a:t>başka bir kliniğe ya da birime transferine yardım eder ve refakat eder.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 Narrow" pitchFamily="34" charset="0"/>
              </a:rPr>
              <a:t>Gebelik</a:t>
            </a:r>
            <a:r>
              <a:rPr lang="tr-TR" dirty="0">
                <a:latin typeface="Arial Narrow" pitchFamily="34" charset="0"/>
              </a:rPr>
              <a:t>, doğum ve doğum sonrası dönemde anne ve bebek sağlığını korumak ve geliştirmek için hizmet sunduğu gruba bilgi verir.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 Narrow" pitchFamily="34" charset="0"/>
              </a:rPr>
              <a:t>Aile </a:t>
            </a:r>
            <a:r>
              <a:rPr lang="tr-TR" dirty="0">
                <a:latin typeface="Arial Narrow" pitchFamily="34" charset="0"/>
              </a:rPr>
              <a:t>planlaması hizmetlerinde, kadın ve </a:t>
            </a:r>
            <a:r>
              <a:rPr lang="tr-TR" dirty="0" err="1">
                <a:latin typeface="Arial Narrow" pitchFamily="34" charset="0"/>
              </a:rPr>
              <a:t>yenidoğana</a:t>
            </a:r>
            <a:r>
              <a:rPr lang="tr-TR" dirty="0">
                <a:latin typeface="Arial Narrow" pitchFamily="34" charset="0"/>
              </a:rPr>
              <a:t> ait tarama programlarının yürütülmesinde ebeye yardım eder</a:t>
            </a:r>
            <a:r>
              <a:rPr lang="tr-TR" dirty="0" smtClean="0">
                <a:latin typeface="Arial Narrow" pitchFamily="34" charset="0"/>
              </a:rPr>
              <a:t>.</a:t>
            </a:r>
            <a:endParaRPr lang="tr-TR" dirty="0">
              <a:latin typeface="Arial Narrow" pitchFamily="34" charset="0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428728" y="152400"/>
            <a:ext cx="7258072" cy="1219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E16D96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EBE YARDIMCILIĞI dalı </a:t>
            </a:r>
            <a:r>
              <a:rPr kumimoji="0" lang="tr-TR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E16D96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Görevlerİ</a:t>
            </a:r>
            <a:endParaRPr kumimoji="0" lang="tr-TR" sz="2400" b="1" i="0" u="none" strike="noStrike" kern="1200" cap="small" spc="0" normalizeH="0" baseline="0" noProof="0" dirty="0">
              <a:ln>
                <a:noFill/>
              </a:ln>
              <a:solidFill>
                <a:srgbClr val="E16D9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30859" t="16667" r="29297" b="13194"/>
          <a:stretch>
            <a:fillRect/>
          </a:stretch>
        </p:blipFill>
        <p:spPr bwMode="auto">
          <a:xfrm>
            <a:off x="142844" y="428604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319"/>
            <a:ext cx="1547663" cy="128728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" y="249309"/>
            <a:ext cx="1428728" cy="117942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" y="374676"/>
            <a:ext cx="1428728" cy="1179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85786" y="1643051"/>
            <a:ext cx="7786742" cy="2643205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 Narrow" pitchFamily="34" charset="0"/>
              </a:rPr>
              <a:t>Kullanılan </a:t>
            </a:r>
            <a:r>
              <a:rPr lang="tr-TR" dirty="0">
                <a:latin typeface="Arial Narrow" pitchFamily="34" charset="0"/>
              </a:rPr>
              <a:t>malzemelerin temizliği, dezenfeksiyonu ve uygun şekilde saklanmasına yardım eder.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 Narrow" pitchFamily="34" charset="0"/>
              </a:rPr>
              <a:t>Çalıştığı </a:t>
            </a:r>
            <a:r>
              <a:rPr lang="tr-TR" dirty="0">
                <a:latin typeface="Arial Narrow" pitchFamily="34" charset="0"/>
              </a:rPr>
              <a:t>ünitenin kullanıma hazır bulundurulmasında görev alır. 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tr-TR" dirty="0" smtClean="0">
                <a:latin typeface="Arial Narrow" pitchFamily="34" charset="0"/>
              </a:rPr>
              <a:t>Alınan </a:t>
            </a:r>
            <a:r>
              <a:rPr lang="tr-TR" dirty="0">
                <a:latin typeface="Arial Narrow" pitchFamily="34" charset="0"/>
              </a:rPr>
              <a:t>kan, doku veya diğer örneklerin </a:t>
            </a:r>
            <a:r>
              <a:rPr lang="tr-TR" dirty="0" smtClean="0">
                <a:latin typeface="Arial Narrow" pitchFamily="34" charset="0"/>
              </a:rPr>
              <a:t>laboratuara </a:t>
            </a:r>
            <a:r>
              <a:rPr lang="tr-TR" dirty="0">
                <a:latin typeface="Arial Narrow" pitchFamily="34" charset="0"/>
              </a:rPr>
              <a:t>naklini sağlar</a:t>
            </a: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357290" y="357166"/>
            <a:ext cx="7258072" cy="1219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E16D96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EBE YARDIMCILIĞI dalı </a:t>
            </a:r>
            <a:r>
              <a:rPr kumimoji="0" lang="tr-TR" sz="28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E16D96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Görevlerİ</a:t>
            </a:r>
            <a:endParaRPr kumimoji="0" lang="tr-TR" sz="2800" b="1" i="0" u="none" strike="noStrike" kern="1200" cap="small" spc="0" normalizeH="0" baseline="0" noProof="0" dirty="0">
              <a:ln>
                <a:noFill/>
              </a:ln>
              <a:solidFill>
                <a:srgbClr val="E16D9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30859" t="16667" r="29297" b="13194"/>
          <a:stretch>
            <a:fillRect/>
          </a:stretch>
        </p:blipFill>
        <p:spPr bwMode="auto">
          <a:xfrm>
            <a:off x="207708" y="571481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30859" t="16667" r="29297" b="13194"/>
          <a:stretch>
            <a:fillRect/>
          </a:stretch>
        </p:blipFill>
        <p:spPr bwMode="auto">
          <a:xfrm>
            <a:off x="209490" y="596067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27" y="522252"/>
            <a:ext cx="151908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14480" y="428604"/>
            <a:ext cx="7000924" cy="1214446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SAĞLIK HİZMETLERİ ALAN/DAL Çalışma Alanları</a:t>
            </a:r>
            <a:endParaRPr lang="tr-TR" sz="40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571612"/>
            <a:ext cx="8463314" cy="48577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2000" dirty="0">
                <a:latin typeface="Arial Narrow" pitchFamily="34" charset="0"/>
              </a:rPr>
              <a:t>     </a:t>
            </a:r>
            <a:r>
              <a:rPr lang="tr-TR" sz="2000" b="1" dirty="0">
                <a:solidFill>
                  <a:srgbClr val="7030A0"/>
                </a:solidFill>
                <a:latin typeface="Arial Narrow" pitchFamily="34" charset="0"/>
              </a:rPr>
              <a:t>Sağlık Hizmetleri Alanını bitiren mezunlar </a:t>
            </a:r>
            <a:endParaRPr lang="tr-TR" sz="20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tr-TR" sz="2000" b="1" dirty="0" smtClean="0">
                <a:solidFill>
                  <a:srgbClr val="7030A0"/>
                </a:solidFill>
                <a:latin typeface="Arial Narrow" pitchFamily="34" charset="0"/>
              </a:rPr>
              <a:t>     Hemşire Yardımcısı/Ebe Yardımcılığı/Sağlık Bakım Teknisyenliği Dalları olarak</a:t>
            </a:r>
            <a:r>
              <a:rPr lang="tr-TR" sz="2000" b="1" dirty="0">
                <a:solidFill>
                  <a:srgbClr val="7030A0"/>
                </a:solidFill>
                <a:latin typeface="Arial Narrow" pitchFamily="34" charset="0"/>
              </a:rPr>
              <a:t>;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b="1" dirty="0">
                <a:latin typeface="Arial Narrow" pitchFamily="34" charset="0"/>
              </a:rPr>
              <a:t>Kamu ve özel sağlık kurum ve kuruluşlarında,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b="1" dirty="0">
                <a:latin typeface="Arial Narrow" pitchFamily="34" charset="0"/>
              </a:rPr>
              <a:t>Yataklı ve Yataksız Sağlık Kuruluşları,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b="1" dirty="0">
                <a:latin typeface="Arial Narrow" pitchFamily="34" charset="0"/>
              </a:rPr>
              <a:t>Devlet Hastaneleri,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b="1" dirty="0">
                <a:latin typeface="Arial Narrow" pitchFamily="34" charset="0"/>
              </a:rPr>
              <a:t>Özel Hastaneler,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b="1" dirty="0">
                <a:latin typeface="Arial Narrow" pitchFamily="34" charset="0"/>
              </a:rPr>
              <a:t>Doğumevleri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b="1" dirty="0">
                <a:latin typeface="Arial Narrow" pitchFamily="34" charset="0"/>
              </a:rPr>
              <a:t>Üniversite Hastanelerinin Servis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000" b="1" dirty="0">
                <a:latin typeface="Arial Narrow" pitchFamily="34" charset="0"/>
              </a:rPr>
              <a:t>Acil Servislerinde Çalışmaktadırlar.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30859" t="16667" r="29297" b="13194"/>
          <a:stretch>
            <a:fillRect/>
          </a:stretch>
        </p:blipFill>
        <p:spPr bwMode="auto">
          <a:xfrm>
            <a:off x="500034" y="357166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 descr="GİFLER: Doktor Gifleri , Hospital gifs , Nurse Gifs , Hemşire Gifleri,  Doktor , Hastahane , Hastahane gifler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496"/>
            <a:ext cx="3931154" cy="4190996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30859" t="16667" r="29297" b="13194"/>
          <a:stretch>
            <a:fillRect/>
          </a:stretch>
        </p:blipFill>
        <p:spPr bwMode="auto">
          <a:xfrm>
            <a:off x="558325" y="411805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" y="84317"/>
            <a:ext cx="1656188" cy="1415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43042" y="500042"/>
            <a:ext cx="7211144" cy="778098"/>
          </a:xfrm>
        </p:spPr>
        <p:txBody>
          <a:bodyPr>
            <a:normAutofit/>
          </a:bodyPr>
          <a:lstStyle/>
          <a:p>
            <a:r>
              <a:rPr lang="tr-TR" sz="4400" b="1" dirty="0">
                <a:solidFill>
                  <a:srgbClr val="C00000"/>
                </a:solidFill>
              </a:rPr>
              <a:t>Eğitimin Süresi ve İçeriği</a:t>
            </a:r>
            <a:endParaRPr lang="tr-TR" sz="4400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115328" cy="378621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tr-TR" sz="2000" dirty="0">
                <a:latin typeface="Arial Narrow" pitchFamily="34" charset="0"/>
              </a:rPr>
              <a:t> </a:t>
            </a:r>
            <a:r>
              <a:rPr lang="tr-TR" sz="2000" dirty="0" smtClean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Mesleki ve Teknik Anadolu Liselerinin Sağlık Hizmetleri Alanı </a:t>
            </a:r>
            <a:r>
              <a:rPr lang="tr-TR" sz="2000" dirty="0" smtClean="0">
                <a:latin typeface="Arial Narrow" pitchFamily="34" charset="0"/>
              </a:rPr>
              <a:t>Hemşire Yardımcısı/Ebe Yardımcılığı/Sağlık Bakım Teknisyenliği Dalları </a:t>
            </a:r>
            <a:r>
              <a:rPr lang="tr-TR" sz="2000" dirty="0">
                <a:latin typeface="Arial Narrow" pitchFamily="34" charset="0"/>
              </a:rPr>
              <a:t>4 yıl süre ile eğitim verilmektedir. </a:t>
            </a:r>
            <a:endParaRPr lang="tr-TR" sz="2000" dirty="0" smtClean="0">
              <a:latin typeface="Arial Narrow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tr-TR" sz="2000" dirty="0" smtClean="0">
                <a:latin typeface="Arial Narrow" pitchFamily="34" charset="0"/>
              </a:rPr>
              <a:t>Mesleki </a:t>
            </a:r>
            <a:r>
              <a:rPr lang="tr-TR" sz="2000" dirty="0">
                <a:latin typeface="Arial Narrow" pitchFamily="34" charset="0"/>
              </a:rPr>
              <a:t>Eğitimde; Genel Kültür Dersleri yanında Meslek Dersleri ve bunların Uygulamalı Dersleri (Hastanelerde) verilmektedir</a:t>
            </a:r>
            <a:r>
              <a:rPr lang="tr-TR" sz="2000" dirty="0" smtClean="0">
                <a:latin typeface="Arial Narrow" pitchFamily="34" charset="0"/>
              </a:rPr>
              <a:t>.</a:t>
            </a:r>
            <a:endParaRPr lang="tr-TR" sz="2000" dirty="0">
              <a:latin typeface="Arial Narrow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tr-TR" sz="2000" dirty="0" smtClean="0">
                <a:latin typeface="Arial Narrow" pitchFamily="34" charset="0"/>
              </a:rPr>
              <a:t>12</a:t>
            </a:r>
            <a:r>
              <a:rPr lang="tr-TR" sz="2000" dirty="0">
                <a:latin typeface="Arial Narrow" pitchFamily="34" charset="0"/>
              </a:rPr>
              <a:t>. sınıfta öğrencilerin staj eğitimi başlamaktadır. İl Sağlık Müdürlüğünün belirlediği hastaneler vasıtasıyla staj süreleri tamamlanmaktadır.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30859" t="16667" r="29297" b="13194"/>
          <a:stretch>
            <a:fillRect/>
          </a:stretch>
        </p:blipFill>
        <p:spPr bwMode="auto">
          <a:xfrm>
            <a:off x="285720" y="428604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 descr="School Animated Gif posted by Kenneth Richar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714884"/>
            <a:ext cx="3095599" cy="1928826"/>
          </a:xfrm>
          <a:prstGeom prst="rect">
            <a:avLst/>
          </a:prstGeom>
          <a:noFill/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319"/>
            <a:ext cx="1643041" cy="1328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15436" cy="85723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2800" dirty="0">
                <a:solidFill>
                  <a:schemeClr val="accent1"/>
                </a:solidFill>
                <a:latin typeface="Arial Black" pitchFamily="34" charset="0"/>
              </a:rPr>
              <a:t>YÜKSEK ÖĞRETİME GEÇİŞ TERCİH ALANLARI</a:t>
            </a: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14282" y="1071546"/>
          <a:ext cx="8572560" cy="5449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824"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ÖNLİSANS PROGRAMLARI</a:t>
                      </a:r>
                      <a:endParaRPr lang="tr-TR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EĞİTİM SÜRESİ 2 YIL</a:t>
                      </a:r>
                      <a:endParaRPr lang="tr-TR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437">
                <a:tc>
                  <a:txBody>
                    <a:bodyPr/>
                    <a:lstStyle/>
                    <a:p>
                      <a:pPr lvl="1"/>
                      <a:r>
                        <a:rPr lang="tr-TR" sz="1800" b="1" dirty="0" smtClean="0"/>
                        <a:t>İş Sağlığı ve Güvenliği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Evde Hasta Bakımı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37">
                <a:tc>
                  <a:txBody>
                    <a:bodyPr/>
                    <a:lstStyle/>
                    <a:p>
                      <a:pPr lvl="1"/>
                      <a:r>
                        <a:rPr lang="tr-TR" sz="1800" b="1" dirty="0" smtClean="0"/>
                        <a:t>İş ve Uğraşı Terapisi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Fizyoterapi 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437">
                <a:tc>
                  <a:txBody>
                    <a:bodyPr/>
                    <a:lstStyle/>
                    <a:p>
                      <a:pPr lvl="1"/>
                      <a:r>
                        <a:rPr lang="tr-TR" sz="1800" b="1" dirty="0" smtClean="0"/>
                        <a:t>Otopsi Yardımcılığı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Laborant ve Veteriner Sağlık 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437">
                <a:tc>
                  <a:txBody>
                    <a:bodyPr/>
                    <a:lstStyle/>
                    <a:p>
                      <a:pPr lvl="1"/>
                      <a:r>
                        <a:rPr lang="tr-TR" sz="1800" b="1" dirty="0" err="1" smtClean="0"/>
                        <a:t>Perfüzyon</a:t>
                      </a:r>
                      <a:r>
                        <a:rPr lang="tr-TR" sz="1800" b="1" dirty="0" smtClean="0"/>
                        <a:t> Teknikleri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Laboratuar Teknolojisi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437">
                <a:tc>
                  <a:txBody>
                    <a:bodyPr/>
                    <a:lstStyle/>
                    <a:p>
                      <a:pPr lvl="1"/>
                      <a:r>
                        <a:rPr lang="tr-TR" sz="1800" b="1" dirty="0" smtClean="0"/>
                        <a:t>Sağlık Kurumları İşletmeciliği 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Patoloji Laboratuar Teknikeri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437">
                <a:tc>
                  <a:txBody>
                    <a:bodyPr/>
                    <a:lstStyle/>
                    <a:p>
                      <a:pPr lvl="1"/>
                      <a:r>
                        <a:rPr lang="tr-TR" sz="1800" b="1" dirty="0" smtClean="0"/>
                        <a:t>Sivil Savunma ve İtfaiyecilik 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Yaşlı Bakımı 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37">
                <a:tc>
                  <a:txBody>
                    <a:bodyPr/>
                    <a:lstStyle/>
                    <a:p>
                      <a:pPr lvl="1"/>
                      <a:r>
                        <a:rPr lang="tr-TR" sz="1800" b="1" dirty="0" smtClean="0"/>
                        <a:t>Tıbbi Tanıtım ve Pazarlama 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Tıbbi Laboratuar Teknikleri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433">
                <a:tc>
                  <a:txBody>
                    <a:bodyPr/>
                    <a:lstStyle/>
                    <a:p>
                      <a:pPr lvl="1"/>
                      <a:r>
                        <a:rPr lang="tr-TR" sz="1800" b="1" dirty="0" smtClean="0"/>
                        <a:t>Acil Durum ve Afet Yönetimi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Ameliyathane Hizmetleri </a:t>
                      </a:r>
                      <a:endParaRPr lang="tr-TR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433">
                <a:tc>
                  <a:txBody>
                    <a:bodyPr/>
                    <a:lstStyle/>
                    <a:p>
                      <a:pPr lvl="1"/>
                      <a:r>
                        <a:rPr lang="tr-TR" sz="1800" b="1" dirty="0" err="1" smtClean="0"/>
                        <a:t>Podoloji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err="1" smtClean="0"/>
                        <a:t>Elektronörofizyoloji</a:t>
                      </a:r>
                      <a:r>
                        <a:rPr lang="tr-TR" sz="1800" b="1" dirty="0" smtClean="0"/>
                        <a:t> </a:t>
                      </a:r>
                      <a:endParaRPr lang="tr-TR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433">
                <a:tc>
                  <a:txBody>
                    <a:bodyPr/>
                    <a:lstStyle/>
                    <a:p>
                      <a:pPr lvl="1"/>
                      <a:r>
                        <a:rPr lang="tr-TR" sz="1800" b="1" dirty="0" smtClean="0"/>
                        <a:t>Diyaliz 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Engelli Bakımı ve Rehabilitasyon </a:t>
                      </a:r>
                      <a:endParaRPr lang="tr-TR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5329">
                <a:tc>
                  <a:txBody>
                    <a:bodyPr/>
                    <a:lstStyle/>
                    <a:p>
                      <a:pPr lvl="1"/>
                      <a:r>
                        <a:rPr lang="tr-TR" sz="1800" b="1" dirty="0" smtClean="0"/>
                        <a:t>Ağız ve Diş Sağlığı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err="1" smtClean="0"/>
                        <a:t>Odyometri</a:t>
                      </a:r>
                      <a:r>
                        <a:rPr lang="tr-TR" sz="1800" b="1" dirty="0" smtClean="0"/>
                        <a:t> </a:t>
                      </a:r>
                      <a:endParaRPr lang="tr-TR" b="1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6082" name="Picture 2" descr="Graduation Animated Clipart: graduate-jumping-animation | Animated clipart,  Clip art,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000504"/>
            <a:ext cx="128588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285720" y="1428736"/>
          <a:ext cx="8429684" cy="328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0496"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LİSANS PROGRAMLARI</a:t>
                      </a:r>
                      <a:endParaRPr lang="tr-TR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EĞİTİM SÜRESİ 4 YIL</a:t>
                      </a:r>
                      <a:endParaRPr lang="tr-TR" sz="2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13">
                <a:tc>
                  <a:txBody>
                    <a:bodyPr/>
                    <a:lstStyle/>
                    <a:p>
                      <a:pPr lvl="1"/>
                      <a:r>
                        <a:rPr lang="tr-TR" sz="1800" b="1" dirty="0" smtClean="0"/>
                        <a:t>Acil Yardım ve Afet Yönetimi 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Sağlık Kurumları İşletmeciliği 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913">
                <a:tc>
                  <a:txBody>
                    <a:bodyPr/>
                    <a:lstStyle/>
                    <a:p>
                      <a:pPr lvl="1"/>
                      <a:r>
                        <a:rPr lang="tr-TR" sz="1800" b="1" dirty="0" smtClean="0"/>
                        <a:t>Sağlık Kurumları Yöneticiliği 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Sağlık Yönetimi 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913">
                <a:tc>
                  <a:txBody>
                    <a:bodyPr/>
                    <a:lstStyle/>
                    <a:p>
                      <a:pPr lvl="1"/>
                      <a:r>
                        <a:rPr lang="tr-TR" sz="1800" b="1" dirty="0" smtClean="0"/>
                        <a:t>İş Sağlığı ve Güvenliği 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Hemşirelik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913">
                <a:tc>
                  <a:txBody>
                    <a:bodyPr/>
                    <a:lstStyle/>
                    <a:p>
                      <a:pPr lvl="1"/>
                      <a:r>
                        <a:rPr lang="tr-TR" sz="1800" b="1" dirty="0" smtClean="0"/>
                        <a:t>Ebelik </a:t>
                      </a:r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2 Başlık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15436" cy="85723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2800" dirty="0">
                <a:solidFill>
                  <a:schemeClr val="accent1"/>
                </a:solidFill>
                <a:latin typeface="Arial Black" pitchFamily="34" charset="0"/>
              </a:rPr>
              <a:t>YÜKSEK ÖĞRETİME GEÇİŞ TERCİH ALANLARI</a:t>
            </a:r>
          </a:p>
        </p:txBody>
      </p:sp>
      <p:pic>
        <p:nvPicPr>
          <p:cNvPr id="15362" name="Picture 2" descr="Colección de Gifs ®: IMÁGENES DE GRADUACIÓN | Школа, Дети, Школьные те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71876"/>
            <a:ext cx="2409883" cy="3024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58204" cy="1347774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2022-2023 </a:t>
            </a:r>
            <a:r>
              <a:rPr lang="tr-TR" sz="4000" b="1" dirty="0">
                <a:solidFill>
                  <a:srgbClr val="C00000"/>
                </a:solidFill>
              </a:rPr>
              <a:t>TYT Sınav Sonuçlarımız</a:t>
            </a:r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186766" cy="4238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1" dirty="0"/>
              <a:t>Bu yıl alanımızdan </a:t>
            </a:r>
          </a:p>
          <a:p>
            <a:pPr lvl="1"/>
            <a:r>
              <a:rPr lang="tr-TR" sz="2500" dirty="0" smtClean="0"/>
              <a:t>…..Hemşire Yardımcılığı Bölümü,</a:t>
            </a:r>
          </a:p>
          <a:p>
            <a:pPr lvl="1"/>
            <a:r>
              <a:rPr lang="tr-TR" sz="2500" dirty="0" smtClean="0"/>
              <a:t>…..Ebelik Yardımcılığı Bölümü</a:t>
            </a:r>
          </a:p>
          <a:p>
            <a:pPr lvl="1"/>
            <a:r>
              <a:rPr lang="tr-TR" sz="2500" dirty="0" smtClean="0"/>
              <a:t>….Sağlık Bakım Teknisyenliği Bölümü öğrenci </a:t>
            </a:r>
            <a:r>
              <a:rPr lang="tr-TR" sz="2500" dirty="0"/>
              <a:t>mezun olmuştur.</a:t>
            </a:r>
          </a:p>
          <a:p>
            <a:pPr lvl="1"/>
            <a:r>
              <a:rPr lang="tr-TR" sz="2500" dirty="0"/>
              <a:t>Çoğu Öğrencimiz lisans programına ve ön lisans programlarına yerleşmiştir.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71472" y="642918"/>
            <a:ext cx="807249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400" b="1" dirty="0" smtClean="0">
                <a:solidFill>
                  <a:prstClr val="black"/>
                </a:solidFill>
                <a:latin typeface="Arial Narrow" pitchFamily="34" charset="0"/>
              </a:rPr>
              <a:t>Okulumuzda 9. sınıftaki öğrenciler dönem sonunda  </a:t>
            </a:r>
            <a:r>
              <a:rPr lang="tr-TR" sz="2400" b="1" dirty="0" smtClean="0">
                <a:solidFill>
                  <a:srgbClr val="FF0000"/>
                </a:solidFill>
                <a:latin typeface="Arial Narrow" pitchFamily="34" charset="0"/>
              </a:rPr>
              <a:t>dal seçimi </a:t>
            </a:r>
            <a:r>
              <a:rPr lang="tr-TR" sz="2400" b="1" dirty="0" smtClean="0">
                <a:solidFill>
                  <a:prstClr val="black"/>
                </a:solidFill>
                <a:latin typeface="Arial Narrow" pitchFamily="34" charset="0"/>
              </a:rPr>
              <a:t>yaparlar.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400" b="1" dirty="0" smtClean="0">
                <a:latin typeface="Arial Narrow" pitchFamily="34" charset="0"/>
              </a:rPr>
              <a:t>Ebe yardımcılığı dalı kız öğrenciler tercih edebilir. 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400" b="1" dirty="0" smtClean="0">
                <a:latin typeface="Arial Narrow" pitchFamily="34" charset="0"/>
              </a:rPr>
              <a:t>Öğrencilerin; 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400" dirty="0" smtClean="0">
                <a:latin typeface="Arial Narrow" pitchFamily="34" charset="0"/>
              </a:rPr>
              <a:t>%30’i Hemşire Yardımcılığı, 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400" dirty="0" smtClean="0">
                <a:latin typeface="Arial Narrow" pitchFamily="34" charset="0"/>
              </a:rPr>
              <a:t>%55’i Sağlık Bakım Teknisyenliği </a:t>
            </a:r>
          </a:p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400" dirty="0" smtClean="0">
                <a:latin typeface="Arial Narrow" pitchFamily="34" charset="0"/>
              </a:rPr>
              <a:t>%15’i Ebe Yardımcılığı dallarına yerleştirilir.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71472" y="785794"/>
            <a:ext cx="77768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000" dirty="0" smtClean="0">
                <a:latin typeface="Arial Narrow" pitchFamily="34" charset="0"/>
              </a:rPr>
              <a:t>Öğrenci ve velisi tarafından imzalanan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Dal Tercih Dilekçesi </a:t>
            </a:r>
            <a:r>
              <a:rPr lang="tr-TR" sz="2000" dirty="0" smtClean="0">
                <a:latin typeface="Arial Narrow" pitchFamily="34" charset="0"/>
              </a:rPr>
              <a:t>okul idaresine  teslim edilir.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000" dirty="0" smtClean="0">
                <a:latin typeface="Arial Narrow" pitchFamily="34" charset="0"/>
              </a:rPr>
              <a:t>Dal belirleme komisyonu tarafından değerlendirilme yaparak öğrencileri dallara yerleştirilmesi yapılır. 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000" dirty="0" smtClean="0">
                <a:latin typeface="Arial Narrow" pitchFamily="34" charset="0"/>
              </a:rPr>
              <a:t>Belli dallarda yoğunlaşması halinde, dal seçimlerinde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9. Sınıf yılsonu başarı puanı </a:t>
            </a:r>
            <a:r>
              <a:rPr lang="tr-TR" sz="2000" dirty="0" smtClean="0">
                <a:latin typeface="Arial Narrow" pitchFamily="34" charset="0"/>
              </a:rPr>
              <a:t>dikkate alınarak yüksek puandan başlanarak yerleştirme yapılır.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000" dirty="0" smtClean="0">
                <a:latin typeface="Arial Narrow" pitchFamily="34" charset="0"/>
              </a:rPr>
              <a:t>Dal seçimi için tek tercih yapıp, puan üstünlüğüne göre tercih ettiği dala yerleşemeyen öğrenciler, komisyon tarafından puan üstünlüğüne göre boş kalan bir dala yerleştirilir.</a:t>
            </a:r>
            <a:endParaRPr lang="tr-TR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9286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1"/>
                </a:solidFill>
                <a:latin typeface="Arial Black" pitchFamily="34" charset="0"/>
              </a:rPr>
              <a:t>Sağlık hizmetleri alanı alan/dal dersleri</a:t>
            </a:r>
            <a:endParaRPr lang="tr-TR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14283" y="1214422"/>
          <a:ext cx="8572559" cy="5051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5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196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9. Sınıf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10. Sınıf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11. Sınıf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12. Sınıf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84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latin typeface="Arial Narrow" pitchFamily="34" charset="0"/>
                        </a:rPr>
                        <a:t>Anatomi Ve Fizyoloji Dersi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Temel Mesleki Uygulamalar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Sistem Hastalıkları</a:t>
                      </a:r>
                      <a:endParaRPr lang="tr-TR" sz="18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tr-TR" sz="1800" b="1" dirty="0" smtClean="0"/>
                    </a:p>
                    <a:p>
                      <a:endParaRPr lang="tr-TR" sz="1800" b="1" dirty="0" smtClean="0"/>
                    </a:p>
                    <a:p>
                      <a:endParaRPr lang="tr-TR" sz="1800" b="1" dirty="0" smtClean="0"/>
                    </a:p>
                    <a:p>
                      <a:r>
                        <a:rPr lang="tr-TR" sz="1800" b="1" dirty="0" smtClean="0"/>
                        <a:t>7 Saatlik Seçmeli Meslek Dersleri </a:t>
                      </a:r>
                      <a:endParaRPr lang="tr-T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7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latin typeface="Arial Narrow" pitchFamily="34" charset="0"/>
                        </a:rPr>
                        <a:t>Temel Mesleki Uygulamalar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Genel Beslenme 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Temel İlaç</a:t>
                      </a:r>
                      <a:r>
                        <a:rPr lang="tr-TR" sz="1800" b="1" baseline="0" dirty="0" smtClean="0"/>
                        <a:t> Bilgisi</a:t>
                      </a:r>
                      <a:endParaRPr lang="tr-TR" sz="18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64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latin typeface="Arial Narrow" pitchFamily="34" charset="0"/>
                        </a:rPr>
                        <a:t>Mesleki Gelişim Atölyesi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Enfeksiyon</a:t>
                      </a:r>
                      <a:r>
                        <a:rPr lang="tr-TR" sz="1800" b="1" baseline="0" dirty="0" smtClean="0"/>
                        <a:t> Hastalıkları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Sağlık Psikolojisi</a:t>
                      </a:r>
                      <a:endParaRPr lang="tr-TR" sz="18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825">
                <a:tc>
                  <a:txBody>
                    <a:bodyPr/>
                    <a:lstStyle/>
                    <a:p>
                      <a:endParaRPr lang="tr-TR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Sağlık Hizmetlerinde İletişim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Hemşire Yardımcılığı Mesleki Uygulamalar</a:t>
                      </a:r>
                      <a:endParaRPr lang="tr-TR" sz="18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243">
                <a:tc>
                  <a:txBody>
                    <a:bodyPr/>
                    <a:lstStyle/>
                    <a:p>
                      <a:endParaRPr lang="tr-TR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Ebe Yardımcılığı Mesleki Uygulamalar</a:t>
                      </a:r>
                      <a:endParaRPr lang="tr-TR" sz="18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tr-TR" sz="1800" b="1" dirty="0" smtClean="0"/>
                        <a:t>İşletmelerde Mesleki Eğitim</a:t>
                      </a:r>
                      <a:endParaRPr lang="tr-T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6841">
                <a:tc>
                  <a:txBody>
                    <a:bodyPr/>
                    <a:lstStyle/>
                    <a:p>
                      <a:endParaRPr lang="tr-T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Sağlık Bakım Teknisyenliği Mesleki Uygulamalar</a:t>
                      </a:r>
                      <a:endParaRPr lang="tr-TR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8286808" cy="2571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5400" b="1" dirty="0">
              <a:solidFill>
                <a:schemeClr val="accent1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tr-TR" sz="4400" b="1" dirty="0" smtClean="0">
                <a:solidFill>
                  <a:schemeClr val="accent1"/>
                </a:solidFill>
                <a:ea typeface="+mj-ea"/>
                <a:cs typeface="+mj-cs"/>
              </a:rPr>
              <a:t>SAĞLIK  </a:t>
            </a:r>
            <a:r>
              <a:rPr lang="tr-TR" sz="4400" b="1" dirty="0">
                <a:solidFill>
                  <a:schemeClr val="accent1"/>
                </a:solidFill>
                <a:ea typeface="+mj-ea"/>
                <a:cs typeface="+mj-cs"/>
              </a:rPr>
              <a:t>HİZMETLERİ  </a:t>
            </a:r>
            <a:r>
              <a:rPr lang="tr-TR" sz="4400" b="1" dirty="0" smtClean="0">
                <a:solidFill>
                  <a:schemeClr val="accent1"/>
                </a:solidFill>
                <a:ea typeface="+mj-ea"/>
                <a:cs typeface="+mj-cs"/>
              </a:rPr>
              <a:t>ALANI</a:t>
            </a:r>
          </a:p>
          <a:p>
            <a:pPr marL="0" indent="0" algn="ctr">
              <a:buNone/>
            </a:pPr>
            <a:r>
              <a:rPr lang="tr-TR" sz="4400" b="1" dirty="0" smtClean="0">
                <a:solidFill>
                  <a:schemeClr val="accent1"/>
                </a:solidFill>
                <a:ea typeface="+mj-ea"/>
                <a:cs typeface="+mj-cs"/>
              </a:rPr>
              <a:t>Dallara Göre Görev Tanımları</a:t>
            </a:r>
            <a:endParaRPr lang="tr-TR" sz="4400" b="1" dirty="0">
              <a:solidFill>
                <a:schemeClr val="accent1"/>
              </a:solidFill>
            </a:endParaRPr>
          </a:p>
        </p:txBody>
      </p:sp>
      <p:pic>
        <p:nvPicPr>
          <p:cNvPr id="36866" name="Picture 2" descr="Konya Dinamik Ortak Sağlık Güvenlik Birim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345876"/>
            <a:ext cx="2238348" cy="1512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Sağlıkla İlgili Yanlış Bildiğimiz 17 Gerçek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429132"/>
            <a:ext cx="2287388" cy="18573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6" descr="Best Sip Phones GIFs | Gfyca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1285884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6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572428" cy="11430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Hemşire Yardımcılığı Görev tanımı</a:t>
            </a:r>
            <a:endParaRPr lang="tr-TR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286808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dirty="0" smtClean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Mesleki </a:t>
            </a:r>
            <a:r>
              <a:rPr lang="tr-TR" dirty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ve Teknik Anadolu Liselerinin </a:t>
            </a:r>
            <a:r>
              <a:rPr lang="tr-TR" b="1" dirty="0">
                <a:solidFill>
                  <a:schemeClr val="accent3"/>
                </a:solidFill>
                <a:latin typeface="Arial Narrow" pitchFamily="34" charset="0"/>
                <a:ea typeface="Times New Roman"/>
                <a:cs typeface="Times New Roman"/>
              </a:rPr>
              <a:t>Sağlık Hizmetleri Alanı/Hemşire Yardımcılığı dalından</a:t>
            </a:r>
            <a:r>
              <a:rPr lang="tr-TR" dirty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  mezun olup </a:t>
            </a:r>
            <a:r>
              <a:rPr lang="tr-TR" b="1" dirty="0">
                <a:solidFill>
                  <a:schemeClr val="accent3"/>
                </a:solidFill>
                <a:latin typeface="Arial Narrow" pitchFamily="34" charset="0"/>
                <a:ea typeface="Times New Roman"/>
                <a:cs typeface="Times New Roman"/>
              </a:rPr>
              <a:t>hemşire </a:t>
            </a:r>
            <a:r>
              <a:rPr lang="tr-TR" dirty="0">
                <a:solidFill>
                  <a:srgbClr val="212529"/>
                </a:solidFill>
                <a:latin typeface="Arial Narrow" pitchFamily="34" charset="0"/>
                <a:ea typeface="Times New Roman"/>
                <a:cs typeface="Times New Roman"/>
              </a:rPr>
              <a:t>nezaretinde yardımcı olarak çalışan, ayrıca hastaların günlük yaşam aktivitelerinin yerine getirilmesi, beslenme programının uygulanması, kişisel bakım ve temizliği ile sağlık hizmetlerine ulaşımında yardımcı olan ve refakat eden sağlık teknisyenidir. </a:t>
            </a:r>
            <a:endParaRPr lang="tr-TR" dirty="0"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30859" t="16667" r="29297" b="13194"/>
          <a:stretch>
            <a:fillRect/>
          </a:stretch>
        </p:blipFill>
        <p:spPr bwMode="auto">
          <a:xfrm>
            <a:off x="142844" y="571480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▷ Sağlık: Hareketli Resimleri, Gifleri &amp; Animasyonları - %100 ÜCRETSİZ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072074"/>
            <a:ext cx="2090743" cy="1357322"/>
          </a:xfrm>
          <a:prstGeom prst="rect">
            <a:avLst/>
          </a:prstGeom>
          <a:noFill/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2" y="571481"/>
            <a:ext cx="1157108" cy="102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900882" cy="85010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Hemşire yardımcılığı dalı </a:t>
            </a:r>
            <a:r>
              <a:rPr lang="tr-TR" sz="28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Görevlerİ</a:t>
            </a:r>
            <a:endParaRPr lang="tr-TR" sz="28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14348" y="1500175"/>
            <a:ext cx="7686700" cy="45005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000" dirty="0">
                <a:latin typeface="Arial Narrow" pitchFamily="34" charset="0"/>
              </a:rPr>
              <a:t> </a:t>
            </a:r>
            <a:r>
              <a:rPr lang="tr-TR" sz="2000" dirty="0" smtClean="0">
                <a:latin typeface="Arial Narrow" pitchFamily="34" charset="0"/>
              </a:rPr>
              <a:t>Hasta </a:t>
            </a:r>
            <a:r>
              <a:rPr lang="tr-TR" sz="2000" dirty="0">
                <a:latin typeface="Arial Narrow" pitchFamily="34" charset="0"/>
              </a:rPr>
              <a:t>odasının düzenini ve temizliğinin yapılmasını </a:t>
            </a:r>
            <a:r>
              <a:rPr lang="tr-TR" sz="2000" dirty="0" smtClean="0">
                <a:latin typeface="Arial Narrow" pitchFamily="34" charset="0"/>
              </a:rPr>
              <a:t>sağlar.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000" dirty="0" smtClean="0">
                <a:latin typeface="Arial Narrow" pitchFamily="34" charset="0"/>
              </a:rPr>
              <a:t>Hastanın </a:t>
            </a:r>
            <a:r>
              <a:rPr lang="tr-TR" sz="2000" dirty="0">
                <a:latin typeface="Arial Narrow" pitchFamily="34" charset="0"/>
              </a:rPr>
              <a:t>yatağını </a:t>
            </a:r>
            <a:r>
              <a:rPr lang="tr-TR" sz="2000" dirty="0" smtClean="0">
                <a:latin typeface="Arial Narrow" pitchFamily="34" charset="0"/>
              </a:rPr>
              <a:t>yapar.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000" dirty="0" smtClean="0">
                <a:latin typeface="Arial Narrow" pitchFamily="34" charset="0"/>
              </a:rPr>
              <a:t>Hasta </a:t>
            </a:r>
            <a:r>
              <a:rPr lang="tr-TR" sz="2000" dirty="0">
                <a:latin typeface="Arial Narrow" pitchFamily="34" charset="0"/>
              </a:rPr>
              <a:t>güvenliğinin sağlanmasına yardım </a:t>
            </a:r>
            <a:r>
              <a:rPr lang="tr-TR" sz="2000" dirty="0" smtClean="0">
                <a:latin typeface="Arial Narrow" pitchFamily="34" charset="0"/>
              </a:rPr>
              <a:t>eder.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000" dirty="0" smtClean="0">
                <a:latin typeface="Arial Narrow" pitchFamily="34" charset="0"/>
              </a:rPr>
              <a:t>Hastanın </a:t>
            </a:r>
            <a:r>
              <a:rPr lang="tr-TR" sz="2000" dirty="0">
                <a:latin typeface="Arial Narrow" pitchFamily="34" charset="0"/>
              </a:rPr>
              <a:t>tedavi planında yer alan ve hemşirenin uygun gördüğü oral ilaçları hastaya </a:t>
            </a:r>
            <a:r>
              <a:rPr lang="tr-TR" sz="2000" dirty="0" smtClean="0">
                <a:latin typeface="Arial Narrow" pitchFamily="34" charset="0"/>
              </a:rPr>
              <a:t>verir.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000" dirty="0" smtClean="0">
                <a:latin typeface="Arial Narrow" pitchFamily="34" charset="0"/>
              </a:rPr>
              <a:t>Hastanın </a:t>
            </a:r>
            <a:r>
              <a:rPr lang="tr-TR" sz="2000" dirty="0">
                <a:latin typeface="Arial Narrow" pitchFamily="34" charset="0"/>
              </a:rPr>
              <a:t>kişisel bakım ve temizliği ile ilgili gereksinimlerinin karşılanmasına yardım </a:t>
            </a:r>
            <a:r>
              <a:rPr lang="tr-TR" sz="2000" dirty="0" smtClean="0">
                <a:latin typeface="Arial Narrow" pitchFamily="34" charset="0"/>
              </a:rPr>
              <a:t>eder.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000" dirty="0" smtClean="0">
                <a:latin typeface="Arial Narrow" pitchFamily="34" charset="0"/>
              </a:rPr>
              <a:t>Hastanın </a:t>
            </a:r>
            <a:r>
              <a:rPr lang="tr-TR" sz="2000" dirty="0">
                <a:latin typeface="Arial Narrow" pitchFamily="34" charset="0"/>
              </a:rPr>
              <a:t>deri bütünlüğünü gözlemleyerek hemşireye bilgi verir.</a:t>
            </a:r>
          </a:p>
          <a:p>
            <a:pPr>
              <a:lnSpc>
                <a:spcPct val="150000"/>
              </a:lnSpc>
              <a:buNone/>
            </a:pPr>
            <a:r>
              <a:rPr lang="tr-TR" sz="2000" dirty="0">
                <a:latin typeface="Arial Narrow" pitchFamily="34" charset="0"/>
              </a:rPr>
              <a:t> 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30859" t="16667" r="29297" b="13194"/>
          <a:stretch>
            <a:fillRect/>
          </a:stretch>
        </p:blipFill>
        <p:spPr bwMode="auto">
          <a:xfrm>
            <a:off x="500034" y="357166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 descr="▷ Hemşireler: Hareketli Resimleri, Gifleri &amp; Animasyonları - %100 ÜCRETSİZ!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643446"/>
            <a:ext cx="1428760" cy="2071678"/>
          </a:xfrm>
          <a:prstGeom prst="rect">
            <a:avLst/>
          </a:prstGeom>
          <a:noFill/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318"/>
            <a:ext cx="1907704" cy="1415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628801"/>
            <a:ext cx="8215370" cy="31575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000" dirty="0" smtClean="0">
                <a:latin typeface="Arial Narrow" pitchFamily="34" charset="0"/>
              </a:rPr>
              <a:t>Hastaların </a:t>
            </a:r>
            <a:r>
              <a:rPr lang="tr-TR" sz="2000" dirty="0">
                <a:latin typeface="Arial Narrow" pitchFamily="34" charset="0"/>
              </a:rPr>
              <a:t>muayene, tetkik ve tedavi için hazırlanmasına, tıbbi işlem öncesinde elbiselerinin değiştirilmesine ve işlem sonrasında giyinmesine yardım eder.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000" dirty="0">
                <a:latin typeface="Arial Narrow" pitchFamily="34" charset="0"/>
              </a:rPr>
              <a:t> </a:t>
            </a:r>
            <a:r>
              <a:rPr lang="tr-TR" sz="2000" dirty="0" smtClean="0">
                <a:latin typeface="Arial Narrow" pitchFamily="34" charset="0"/>
              </a:rPr>
              <a:t>Yatak </a:t>
            </a:r>
            <a:r>
              <a:rPr lang="tr-TR" sz="2000" dirty="0">
                <a:latin typeface="Arial Narrow" pitchFamily="34" charset="0"/>
              </a:rPr>
              <a:t>yarasını önlemeye yönelik koruyucu işlemlerde hemşireye yardım eder.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000" dirty="0">
                <a:latin typeface="Arial Narrow" pitchFamily="34" charset="0"/>
              </a:rPr>
              <a:t> </a:t>
            </a:r>
            <a:r>
              <a:rPr lang="tr-TR" sz="2000" dirty="0" smtClean="0">
                <a:latin typeface="Arial Narrow" pitchFamily="34" charset="0"/>
              </a:rPr>
              <a:t>Hastanın </a:t>
            </a:r>
            <a:r>
              <a:rPr lang="tr-TR" sz="2000" dirty="0">
                <a:latin typeface="Arial Narrow" pitchFamily="34" charset="0"/>
              </a:rPr>
              <a:t>günlük yaşam aktivitelerinin yerine getirilmesine yardım eder</a:t>
            </a:r>
            <a:r>
              <a:rPr lang="tr-TR" sz="2000" dirty="0" smtClean="0">
                <a:latin typeface="Arial Narrow" pitchFamily="34" charset="0"/>
              </a:rPr>
              <a:t>.</a:t>
            </a:r>
            <a:endParaRPr lang="tr-TR" sz="2000" dirty="0">
              <a:latin typeface="Arial Narrow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tr-TR" sz="2000" dirty="0">
                <a:latin typeface="Arial Narrow" pitchFamily="34" charset="0"/>
              </a:rPr>
              <a:t> </a:t>
            </a:r>
            <a:r>
              <a:rPr lang="tr-TR" sz="2000" dirty="0" smtClean="0">
                <a:latin typeface="Arial Narrow" pitchFamily="34" charset="0"/>
              </a:rPr>
              <a:t>Yataktan </a:t>
            </a:r>
            <a:r>
              <a:rPr lang="tr-TR" sz="2000" dirty="0">
                <a:latin typeface="Arial Narrow" pitchFamily="34" charset="0"/>
              </a:rPr>
              <a:t>kalkamayan veya kalkması uygun görülmeyen hastanın boşaltımına yardımcı olur, varsa boşaltımla ilgili sorunlarını hemşireye bildirir.</a:t>
            </a:r>
          </a:p>
          <a:p>
            <a:pPr>
              <a:buBlip>
                <a:blip r:embed="rId2"/>
              </a:buBlip>
            </a:pPr>
            <a:endParaRPr lang="tr-TR" sz="2000" dirty="0">
              <a:latin typeface="Arial Narrow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30859" t="16667" r="29297" b="13194"/>
          <a:stretch>
            <a:fillRect/>
          </a:stretch>
        </p:blipFill>
        <p:spPr bwMode="auto">
          <a:xfrm>
            <a:off x="500034" y="357166"/>
            <a:ext cx="115615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1714480" y="428604"/>
            <a:ext cx="6900882" cy="85010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Hemşire yardımcılığı dalı Görevleri</a:t>
            </a:r>
            <a:endParaRPr kumimoji="0" lang="tr-TR" sz="2800" b="1" i="0" u="none" strike="noStrike" kern="1200" cap="sm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1442" name="Picture 2" descr="Top Registered Nurse Stickers for Android &amp; iOS | Gfyca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357694"/>
            <a:ext cx="1384019" cy="2181215"/>
          </a:xfrm>
          <a:prstGeom prst="rect">
            <a:avLst/>
          </a:prstGeom>
          <a:noFill/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7" y="295755"/>
            <a:ext cx="1464463" cy="119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194</TotalTime>
  <Words>1327</Words>
  <Application>Microsoft Office PowerPoint</Application>
  <PresentationFormat>Ekran Gösterisi (4:3)</PresentationFormat>
  <Paragraphs>169</Paragraphs>
  <Slides>27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Times New Roman</vt:lpstr>
      <vt:lpstr>Wingdings</vt:lpstr>
      <vt:lpstr>Wingdings 2</vt:lpstr>
      <vt:lpstr>Cumba</vt:lpstr>
      <vt:lpstr>TUZLA ORHANLI ÇOK PROGRAMLI  ANADOLU LİSESİ </vt:lpstr>
      <vt:lpstr>PowerPoint Sunusu</vt:lpstr>
      <vt:lpstr>PowerPoint Sunusu</vt:lpstr>
      <vt:lpstr>PowerPoint Sunusu</vt:lpstr>
      <vt:lpstr>Sağlık hizmetleri alanı alan/dal dersleri</vt:lpstr>
      <vt:lpstr>PowerPoint Sunusu</vt:lpstr>
      <vt:lpstr>Hemşire Yardımcılığı Görev tanımı</vt:lpstr>
      <vt:lpstr>Hemşire yardımcılığı dalı Görevlerİ</vt:lpstr>
      <vt:lpstr>PowerPoint Sunusu</vt:lpstr>
      <vt:lpstr>Hemşire yardımcılığı dalı Görevlerİ</vt:lpstr>
      <vt:lpstr>Hemşire yardımcılığı dalı Görevlerİ</vt:lpstr>
      <vt:lpstr>Hemşire yardımcılığı dalı Görevlerİ</vt:lpstr>
      <vt:lpstr>Sağlık Bakım Teknisyenliği görev tanımı</vt:lpstr>
      <vt:lpstr>SAĞLIK BAKIM TEKNİSYENLİĞİ dalı Görevlerİ</vt:lpstr>
      <vt:lpstr>PowerPoint Sunusu</vt:lpstr>
      <vt:lpstr>SAĞLIK BAKIM TEKNİSYENLİĞİ dalı Görevlerİ</vt:lpstr>
      <vt:lpstr>SAĞLIK BAKIM TEKNİSYENLİĞİ dalı Görevlerİ</vt:lpstr>
      <vt:lpstr>Ebe Yardımcılığı GÖREV TANIMI</vt:lpstr>
      <vt:lpstr>              </vt:lpstr>
      <vt:lpstr>               </vt:lpstr>
      <vt:lpstr>PowerPoint Sunusu</vt:lpstr>
      <vt:lpstr>PowerPoint Sunusu</vt:lpstr>
      <vt:lpstr>SAĞLIK HİZMETLERİ ALAN/DAL Çalışma Alanları</vt:lpstr>
      <vt:lpstr>Eğitimin Süresi ve İçeriği</vt:lpstr>
      <vt:lpstr>YÜKSEK ÖĞRETİME GEÇİŞ TERCİH ALANLARI</vt:lpstr>
      <vt:lpstr>YÜKSEK ÖĞRETİME GEÇİŞ TERCİH ALANLARI</vt:lpstr>
      <vt:lpstr>2022-2023 TYT Sınav Sonuçlarımız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REFHAN TÜMER ÇOK PROGRAMLI ANADOLU LİSESİ </dc:title>
  <dc:creator>seyma turan</dc:creator>
  <cp:lastModifiedBy>Hp</cp:lastModifiedBy>
  <cp:revision>27</cp:revision>
  <dcterms:created xsi:type="dcterms:W3CDTF">2020-09-29T20:26:44Z</dcterms:created>
  <dcterms:modified xsi:type="dcterms:W3CDTF">2024-02-12T17:56:24Z</dcterms:modified>
</cp:coreProperties>
</file>