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y="6858000" cx="9144000"/>
  <p:notesSz cx="6858000" cy="9144000"/>
  <p:defaultTextStyle>
    <a:defPPr lvl="0">
      <a:defRPr lang="tr-TR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tableStyles" Target="tableStyles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1048691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CF9DD-ABDE-4C8C-B4AD-BD2DC107CDA7}" type="datetimeFigureOut">
              <a:rPr lang="tr-TR" smtClean="0"/>
              <a:t>12.02.2024</a:t>
            </a:fld>
            <a:endParaRPr lang="tr-TR"/>
          </a:p>
        </p:txBody>
      </p:sp>
      <p:sp>
        <p:nvSpPr>
          <p:cNvPr id="1048692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1048693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8694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1048695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02649-5305-4363-B31E-2BBEC38F1C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8684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5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1048606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02649-5305-4363-B31E-2BBEC38F1CA2}" type="slidenum">
              <a:rPr lang="tr-TR" smtClean="0"/>
              <a:t>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1048615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104861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5E41-1343-4F1C-BA58-4E36119F1F1A}" type="datetimeFigureOut">
              <a:rPr lang="tr-TR" smtClean="0"/>
              <a:t>12.02.2024</a:t>
            </a:fld>
            <a:endParaRPr lang="tr-TR"/>
          </a:p>
        </p:txBody>
      </p:sp>
      <p:sp>
        <p:nvSpPr>
          <p:cNvPr id="1048617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861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513F-B4F9-439C-A2E8-FE64F048952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1048661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866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5E41-1343-4F1C-BA58-4E36119F1F1A}" type="datetimeFigureOut">
              <a:rPr lang="tr-TR" smtClean="0"/>
              <a:t>12.02.2024</a:t>
            </a:fld>
            <a:endParaRPr lang="tr-TR"/>
          </a:p>
        </p:txBody>
      </p:sp>
      <p:sp>
        <p:nvSpPr>
          <p:cNvPr id="104866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866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513F-B4F9-439C-A2E8-FE64F048952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1048650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8651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5E41-1343-4F1C-BA58-4E36119F1F1A}" type="datetimeFigureOut">
              <a:rPr lang="tr-TR" smtClean="0"/>
              <a:t>12.02.2024</a:t>
            </a:fld>
            <a:endParaRPr lang="tr-TR"/>
          </a:p>
        </p:txBody>
      </p:sp>
      <p:sp>
        <p:nvSpPr>
          <p:cNvPr id="1048652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8653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513F-B4F9-439C-A2E8-FE64F048952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1048582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858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5E41-1343-4F1C-BA58-4E36119F1F1A}" type="datetimeFigureOut">
              <a:rPr lang="tr-TR" smtClean="0"/>
              <a:t>12.02.2024</a:t>
            </a:fld>
            <a:endParaRPr lang="tr-TR"/>
          </a:p>
        </p:txBody>
      </p:sp>
      <p:sp>
        <p:nvSpPr>
          <p:cNvPr id="104858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858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513F-B4F9-439C-A2E8-FE64F048952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048666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4866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5E41-1343-4F1C-BA58-4E36119F1F1A}" type="datetimeFigureOut">
              <a:rPr lang="tr-TR" smtClean="0"/>
              <a:t>12.02.2024</a:t>
            </a:fld>
            <a:endParaRPr lang="tr-TR"/>
          </a:p>
        </p:txBody>
      </p:sp>
      <p:sp>
        <p:nvSpPr>
          <p:cNvPr id="104866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866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513F-B4F9-439C-A2E8-FE64F048952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1048671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8672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8673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5E41-1343-4F1C-BA58-4E36119F1F1A}" type="datetimeFigureOut">
              <a:rPr lang="tr-TR" smtClean="0"/>
              <a:t>12.02.2024</a:t>
            </a:fld>
            <a:endParaRPr lang="tr-TR"/>
          </a:p>
        </p:txBody>
      </p:sp>
      <p:sp>
        <p:nvSpPr>
          <p:cNvPr id="1048674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8675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513F-B4F9-439C-A2E8-FE64F048952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1048677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48678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8679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48680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8681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5E41-1343-4F1C-BA58-4E36119F1F1A}" type="datetimeFigureOut">
              <a:rPr lang="tr-TR" smtClean="0"/>
              <a:t>12.02.2024</a:t>
            </a:fld>
            <a:endParaRPr lang="tr-TR"/>
          </a:p>
        </p:txBody>
      </p:sp>
      <p:sp>
        <p:nvSpPr>
          <p:cNvPr id="1048682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8683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513F-B4F9-439C-A2E8-FE64F048952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1048646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5E41-1343-4F1C-BA58-4E36119F1F1A}" type="datetimeFigureOut">
              <a:rPr lang="tr-TR" smtClean="0"/>
              <a:t>12.02.2024</a:t>
            </a:fld>
            <a:endParaRPr lang="tr-TR"/>
          </a:p>
        </p:txBody>
      </p:sp>
      <p:sp>
        <p:nvSpPr>
          <p:cNvPr id="1048647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8648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513F-B4F9-439C-A2E8-FE64F048952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5E41-1343-4F1C-BA58-4E36119F1F1A}" type="datetimeFigureOut">
              <a:rPr lang="tr-TR" smtClean="0"/>
              <a:t>12.02.2024</a:t>
            </a:fld>
            <a:endParaRPr lang="tr-TR"/>
          </a:p>
        </p:txBody>
      </p:sp>
      <p:sp>
        <p:nvSpPr>
          <p:cNvPr id="1048641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8642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513F-B4F9-439C-A2E8-FE64F048952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048685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8686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48687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5E41-1343-4F1C-BA58-4E36119F1F1A}" type="datetimeFigureOut">
              <a:rPr lang="tr-TR" smtClean="0"/>
              <a:t>12.02.2024</a:t>
            </a:fld>
            <a:endParaRPr lang="tr-TR"/>
          </a:p>
        </p:txBody>
      </p:sp>
      <p:sp>
        <p:nvSpPr>
          <p:cNvPr id="1048688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8689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513F-B4F9-439C-A2E8-FE64F048952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048655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1048656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48657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5E41-1343-4F1C-BA58-4E36119F1F1A}" type="datetimeFigureOut">
              <a:rPr lang="tr-TR" smtClean="0"/>
              <a:t>12.02.2024</a:t>
            </a:fld>
            <a:endParaRPr lang="tr-TR"/>
          </a:p>
        </p:txBody>
      </p:sp>
      <p:sp>
        <p:nvSpPr>
          <p:cNvPr id="1048658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8659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513F-B4F9-439C-A2E8-FE64F048952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1048577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8578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F5E41-1343-4F1C-BA58-4E36119F1F1A}" type="datetimeFigureOut">
              <a:rPr lang="tr-TR" smtClean="0"/>
              <a:t>12.02.2024</a:t>
            </a:fld>
            <a:endParaRPr lang="tr-TR"/>
          </a:p>
        </p:txBody>
      </p:sp>
      <p:sp>
        <p:nvSpPr>
          <p:cNvPr id="1048579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048580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6513F-B4F9-439C-A2E8-FE64F048952F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Dikdörtgen 1"/>
          <p:cNvSpPr/>
          <p:nvPr/>
        </p:nvSpPr>
        <p:spPr>
          <a:xfrm>
            <a:off x="3637934" y="355013"/>
            <a:ext cx="5328593" cy="1882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solidFill>
                  <a:schemeClr val="bg1"/>
                </a:solidFill>
              </a:rPr>
              <a:t>Tuzla Orhanlı Çok Programlı Anadolu Lisesi</a:t>
            </a:r>
          </a:p>
        </p:txBody>
      </p:sp>
      <p:pic>
        <p:nvPicPr>
          <p:cNvPr id="2097159" name="Resi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-7506"/>
            <a:ext cx="8064896" cy="6002174"/>
          </a:xfrm>
          <a:prstGeom prst="rect">
            <a:avLst/>
          </a:prstGeom>
        </p:spPr>
      </p:pic>
      <p:sp>
        <p:nvSpPr>
          <p:cNvPr id="1048603" name="Metin kutusu 4"/>
          <p:cNvSpPr txBox="1"/>
          <p:nvPr/>
        </p:nvSpPr>
        <p:spPr>
          <a:xfrm>
            <a:off x="0" y="5994668"/>
            <a:ext cx="9144000" cy="80264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endParaRPr lang="tr-TR" sz="2400" b="1">
              <a:solidFill>
                <a:schemeClr val="bg2"/>
              </a:solidFill>
            </a:endParaRPr>
          </a:p>
          <a:p>
            <a:pPr algn="ctr"/>
            <a:endParaRPr lang="tr-TR" sz="2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5" descr="E:\untit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8691" y="1484784"/>
            <a:ext cx="2971800" cy="2451720"/>
          </a:xfrm>
          <a:prstGeom prst="rect">
            <a:avLst/>
          </a:prstGeom>
          <a:noFill/>
        </p:spPr>
      </p:pic>
      <p:pic>
        <p:nvPicPr>
          <p:cNvPr id="20971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52" y="3936503"/>
            <a:ext cx="14923100" cy="298040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9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Okulumuzda seçilebilecek ALANLAR: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59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tr-TR" sz="4000" b="1" dirty="0"/>
              <a:t>SAĞLIK HİZMETLERİ ALANI</a:t>
            </a:r>
          </a:p>
          <a:p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Hemşire Yardımcılığı</a:t>
            </a:r>
          </a:p>
          <a:p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Ebe Yardımcılığı</a:t>
            </a:r>
          </a:p>
          <a:p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Sağlık Bakım Teknisyenliği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tr-TR" sz="4000" b="1" dirty="0"/>
              <a:t>HASTA VE YAŞLI BAKIMI ALANI</a:t>
            </a:r>
          </a:p>
          <a:p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Hasta Bakımı</a:t>
            </a:r>
          </a:p>
          <a:p>
            <a:endParaRPr lang="tr-TR" sz="4000" b="1" dirty="0"/>
          </a:p>
          <a:p>
            <a:pPr>
              <a:buNone/>
            </a:pPr>
            <a:r>
              <a:rPr lang="tr-TR" sz="4000" b="1" dirty="0"/>
              <a:t> </a:t>
            </a:r>
            <a:endParaRPr lang="en-US" sz="4000" b="1" dirty="0"/>
          </a:p>
        </p:txBody>
      </p:sp>
      <p:sp>
        <p:nvSpPr>
          <p:cNvPr id="1048594" name="AutoShape 2" descr="sağlık hizmetleri ile ilgili görsel sonucu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595" name="AutoShape 4" descr="sağlık hizmetleri ile ilgili görsel sonucu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8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8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85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85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85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85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Başlık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tr-TR" b="1" dirty="0">
                <a:solidFill>
                  <a:schemeClr val="bg1"/>
                </a:solidFill>
              </a:rPr>
              <a:t>Meslekte Uzmanlık</a:t>
            </a:r>
          </a:p>
        </p:txBody>
      </p:sp>
      <p:sp>
        <p:nvSpPr>
          <p:cNvPr id="1048590" name="İçerik Yer Tutucus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endParaRPr lang="tr-TR" sz="1050" b="0" i="0" u="none" strike="noStrike" baseline="0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tr-TR" b="1" i="0" u="none" strike="noStrike" baseline="0" dirty="0">
                <a:latin typeface="Arial"/>
              </a:rPr>
              <a:t>           11 VE 12 NCİ SINIFLARDA </a:t>
            </a:r>
          </a:p>
          <a:p>
            <a:endParaRPr lang="tr-TR" sz="1050" b="0" i="0" u="none" strike="noStrike" baseline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8591" name="Dikdörtgen 4"/>
          <p:cNvSpPr/>
          <p:nvPr/>
        </p:nvSpPr>
        <p:spPr>
          <a:xfrm>
            <a:off x="611560" y="5589240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tr-TR" sz="3200" b="1" dirty="0">
                <a:solidFill>
                  <a:prstClr val="black"/>
                </a:solidFill>
                <a:latin typeface="Arial"/>
              </a:rPr>
              <a:t>MESLEK ALANINA BAĞLI OLARAK DAL EĞİTİMİ YAPILMAKTADIR. </a:t>
            </a:r>
            <a:endParaRPr lang="tr-TR" sz="3200" dirty="0">
              <a:solidFill>
                <a:prstClr val="black"/>
              </a:solidFill>
            </a:endParaRPr>
          </a:p>
        </p:txBody>
      </p:sp>
      <p:pic>
        <p:nvPicPr>
          <p:cNvPr id="2097153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80061"/>
            <a:ext cx="2699792" cy="3456384"/>
          </a:xfrm>
          <a:prstGeom prst="rect">
            <a:avLst/>
          </a:prstGeom>
        </p:spPr>
      </p:pic>
      <p:pic>
        <p:nvPicPr>
          <p:cNvPr id="2097154" name="Resi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204547"/>
            <a:ext cx="2771800" cy="3406779"/>
          </a:xfrm>
          <a:prstGeom prst="rect">
            <a:avLst/>
          </a:prstGeom>
        </p:spPr>
      </p:pic>
      <p:pic>
        <p:nvPicPr>
          <p:cNvPr id="2097155" name="Resim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2204863"/>
            <a:ext cx="3672407" cy="3431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Başlık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tr-TR" b="1" dirty="0">
                <a:solidFill>
                  <a:schemeClr val="bg1"/>
                </a:solidFill>
              </a:rPr>
              <a:t>9. SINIFTA MESLEK DERSLERİ</a:t>
            </a:r>
          </a:p>
        </p:txBody>
      </p:sp>
      <p:sp>
        <p:nvSpPr>
          <p:cNvPr id="1048597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</a:t>
            </a:r>
            <a:r>
              <a:rPr lang="en-US" dirty="0"/>
              <a:t>esleki Geli</a:t>
            </a:r>
            <a:r>
              <a:rPr lang="tr-TR" altLang="en-US" dirty="0"/>
              <a:t>ş</a:t>
            </a:r>
            <a:r>
              <a:rPr lang="en-US" altLang="en-US" dirty="0"/>
              <a:t>im At</a:t>
            </a:r>
            <a:r>
              <a:rPr lang="tr-TR" altLang="en-US" dirty="0"/>
              <a:t>ö</a:t>
            </a:r>
            <a:r>
              <a:rPr lang="en-US" altLang="en-US" dirty="0"/>
              <a:t>lyesi</a:t>
            </a:r>
            <a:r>
              <a:rPr lang="tr-TR" dirty="0"/>
              <a:t> :</a:t>
            </a:r>
            <a:r>
              <a:rPr lang="en-US" dirty="0"/>
              <a:t> </a:t>
            </a:r>
            <a:r>
              <a:rPr lang="en-US" dirty="0" err="1" smtClean="0"/>
              <a:t>saat</a:t>
            </a:r>
            <a:r>
              <a:rPr lang="tr-TR" dirty="0" smtClean="0"/>
              <a:t> </a:t>
            </a:r>
            <a:endParaRPr lang="zh-CN" altLang="en-US" dirty="0"/>
          </a:p>
          <a:p>
            <a:r>
              <a:rPr lang="en-US" altLang="en-US" dirty="0"/>
              <a:t>Anatomi ve fizyoloji: </a:t>
            </a:r>
            <a:r>
              <a:rPr lang="en-US" altLang="en-US" dirty="0" err="1" smtClean="0"/>
              <a:t>saat</a:t>
            </a:r>
            <a:endParaRPr lang="zh-CN" altLang="en-US" dirty="0"/>
          </a:p>
          <a:p>
            <a:r>
              <a:rPr lang="en-US" altLang="en-US" dirty="0"/>
              <a:t> Temel Mesleki Uygulamalar:  saat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Başlık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tr-TR" b="1" dirty="0">
                <a:solidFill>
                  <a:schemeClr val="bg1"/>
                </a:solidFill>
              </a:rPr>
              <a:t>10.SINIFTA MESLEK DERSLERİ</a:t>
            </a:r>
          </a:p>
        </p:txBody>
      </p:sp>
      <p:sp>
        <p:nvSpPr>
          <p:cNvPr id="1048600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Enfeksiyon Hastalıkları: </a:t>
            </a:r>
            <a:r>
              <a:rPr lang="en-US" dirty="0" smtClean="0"/>
              <a:t> </a:t>
            </a:r>
            <a:r>
              <a:rPr lang="en-US" dirty="0"/>
              <a:t>saat</a:t>
            </a:r>
            <a:endParaRPr lang="zh-CN" altLang="en-US" dirty="0"/>
          </a:p>
          <a:p>
            <a:r>
              <a:rPr lang="en-US" altLang="en-US" dirty="0" err="1"/>
              <a:t>Genel</a:t>
            </a:r>
            <a:r>
              <a:rPr lang="en-US" altLang="en-US" dirty="0"/>
              <a:t> </a:t>
            </a:r>
            <a:r>
              <a:rPr lang="en-US" altLang="en-US" dirty="0" err="1"/>
              <a:t>Beslenme</a:t>
            </a:r>
            <a:r>
              <a:rPr lang="en-US" altLang="en-US" dirty="0"/>
              <a:t>: </a:t>
            </a:r>
            <a:r>
              <a:rPr lang="en-US" altLang="en-US" dirty="0" smtClean="0"/>
              <a:t> </a:t>
            </a:r>
            <a:r>
              <a:rPr lang="en-US" altLang="en-US" dirty="0" err="1"/>
              <a:t>saat</a:t>
            </a:r>
            <a:endParaRPr lang="zh-CN" altLang="en-US" dirty="0"/>
          </a:p>
          <a:p>
            <a:r>
              <a:rPr lang="en-US" altLang="en-US" dirty="0" err="1"/>
              <a:t>Sağlık</a:t>
            </a:r>
            <a:r>
              <a:rPr lang="en-US" altLang="en-US" dirty="0"/>
              <a:t> </a:t>
            </a:r>
            <a:r>
              <a:rPr lang="en-US" altLang="en-US" dirty="0" err="1"/>
              <a:t>Hizmetlerinde</a:t>
            </a:r>
            <a:r>
              <a:rPr lang="en-US" altLang="en-US" dirty="0"/>
              <a:t> </a:t>
            </a:r>
            <a:r>
              <a:rPr lang="en-US" altLang="en-US" dirty="0" err="1"/>
              <a:t>ileti</a:t>
            </a:r>
            <a:r>
              <a:rPr lang="tr-TR" altLang="en-US" dirty="0"/>
              <a:t>ş</a:t>
            </a:r>
            <a:r>
              <a:rPr lang="en-US" altLang="en-US" dirty="0" err="1"/>
              <a:t>im</a:t>
            </a:r>
            <a:r>
              <a:rPr lang="en-US" altLang="en-US" dirty="0"/>
              <a:t>: </a:t>
            </a:r>
            <a:r>
              <a:rPr lang="en-US" altLang="en-US" dirty="0" smtClean="0"/>
              <a:t> </a:t>
            </a:r>
            <a:r>
              <a:rPr lang="en-US" altLang="en-US" dirty="0" err="1"/>
              <a:t>saat</a:t>
            </a:r>
            <a:endParaRPr lang="zh-CN" altLang="en-US" dirty="0"/>
          </a:p>
          <a:p>
            <a:r>
              <a:rPr lang="en-US" altLang="en-US" dirty="0"/>
              <a:t>Temel Mesleki Uygulamalar: </a:t>
            </a:r>
            <a:r>
              <a:rPr lang="en-US" altLang="en-US" dirty="0" err="1" smtClean="0"/>
              <a:t>saat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86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86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86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Başlık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11. SINIF MESLEK DERSLERİ</a:t>
            </a:r>
            <a:br>
              <a:rPr lang="tr-TR" b="1" dirty="0">
                <a:solidFill>
                  <a:schemeClr val="bg1"/>
                </a:solidFill>
              </a:rPr>
            </a:br>
            <a:r>
              <a:rPr lang="tr-TR" b="1" dirty="0">
                <a:solidFill>
                  <a:schemeClr val="bg1"/>
                </a:solidFill>
              </a:rPr>
              <a:t> HEMŞİRE YARDIMCILIĞI</a:t>
            </a:r>
          </a:p>
        </p:txBody>
      </p:sp>
      <p:sp>
        <p:nvSpPr>
          <p:cNvPr id="1048627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0000" lnSpcReduction="10000"/>
          </a:bodyPr>
          <a:lstStyle/>
          <a:p>
            <a:r>
              <a:rPr lang="tr-TR" dirty="0"/>
              <a:t>ÖZEL BAKIM UYGULAMALAR  :2 SAAT</a:t>
            </a:r>
          </a:p>
          <a:p>
            <a:r>
              <a:rPr lang="tr-TR" dirty="0"/>
              <a:t>TEMEL İLAÇ BİLGİSİ : 2 SAAT</a:t>
            </a:r>
          </a:p>
          <a:p>
            <a:pPr lvl="0"/>
            <a:r>
              <a:rPr lang="tr-TR" dirty="0">
                <a:solidFill>
                  <a:prstClr val="black"/>
                </a:solidFill>
              </a:rPr>
              <a:t>KADIN HASTALIKLARI VE AİLE PLANLAMASI DERSİ :2 SAAT</a:t>
            </a:r>
          </a:p>
          <a:p>
            <a:pPr lvl="0"/>
            <a:r>
              <a:rPr lang="tr-TR" dirty="0">
                <a:solidFill>
                  <a:prstClr val="black"/>
                </a:solidFill>
              </a:rPr>
              <a:t>ENFEKSİYON HASTALIKLARI :2 SAAT</a:t>
            </a:r>
          </a:p>
          <a:p>
            <a:pPr lvl="0"/>
            <a:r>
              <a:rPr lang="tr-TR" dirty="0">
                <a:solidFill>
                  <a:prstClr val="black"/>
                </a:solidFill>
              </a:rPr>
              <a:t>SİSTEM HASTALIKLARI :2 SAAT</a:t>
            </a:r>
          </a:p>
          <a:p>
            <a:pPr lvl="0"/>
            <a:r>
              <a:rPr lang="tr-TR" dirty="0">
                <a:solidFill>
                  <a:prstClr val="black"/>
                </a:solidFill>
              </a:rPr>
              <a:t>ASEPTİK UYGULAMALAR : 2 SAAT</a:t>
            </a:r>
          </a:p>
          <a:p>
            <a:pPr lvl="0"/>
            <a:r>
              <a:rPr lang="tr-TR" dirty="0">
                <a:solidFill>
                  <a:prstClr val="black"/>
                </a:solidFill>
              </a:rPr>
              <a:t>İLK YARDIM VE ACİL BAKIM :2 SAAT</a:t>
            </a:r>
          </a:p>
          <a:p>
            <a:pPr lvl="0"/>
            <a:r>
              <a:rPr lang="tr-TR" dirty="0">
                <a:solidFill>
                  <a:prstClr val="black"/>
                </a:solidFill>
              </a:rPr>
              <a:t>YENİDOĞAN VE ÇOCUK SAĞLIĞI :4 SAAT</a:t>
            </a:r>
          </a:p>
          <a:p>
            <a:pPr lvl="0"/>
            <a:r>
              <a:rPr lang="tr-TR" dirty="0">
                <a:solidFill>
                  <a:prstClr val="black"/>
                </a:solidFill>
              </a:rPr>
              <a:t>MESLEKİ HAK VE SORUMLULUKLAR :2 SAAT</a:t>
            </a:r>
          </a:p>
          <a:p>
            <a:pPr lvl="0"/>
            <a:r>
              <a:rPr lang="tr-TR" dirty="0">
                <a:solidFill>
                  <a:prstClr val="black"/>
                </a:solidFill>
              </a:rPr>
              <a:t>HASTANIN KİŞİSEL BAKIMI: 2 SAAT</a:t>
            </a:r>
          </a:p>
          <a:p>
            <a:pPr lvl="0"/>
            <a:endParaRPr lang="tr-TR" dirty="0">
              <a:solidFill>
                <a:prstClr val="black"/>
              </a:solidFill>
            </a:endParaRPr>
          </a:p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8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8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8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48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8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Başlık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tr-TR" b="1" dirty="0">
                <a:solidFill>
                  <a:schemeClr val="bg1"/>
                </a:solidFill>
              </a:rPr>
              <a:t>12. SINIF MESLEK DERSLERİ</a:t>
            </a:r>
          </a:p>
        </p:txBody>
      </p:sp>
      <p:sp>
        <p:nvSpPr>
          <p:cNvPr id="1048629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>
                <a:solidFill>
                  <a:prstClr val="black"/>
                </a:solidFill>
              </a:rPr>
              <a:t>SAĞLIK HİZMETLERİNDE İLETİŞİM: 2 SAAT</a:t>
            </a:r>
          </a:p>
          <a:p>
            <a:pPr lvl="0"/>
            <a:r>
              <a:rPr lang="tr-TR" dirty="0">
                <a:solidFill>
                  <a:prstClr val="black"/>
                </a:solidFill>
              </a:rPr>
              <a:t>SAĞLIK PSİKOLOJİSİ: 2 SAAT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8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Başlık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3200" b="1" dirty="0">
                <a:solidFill>
                  <a:schemeClr val="bg1"/>
                </a:solidFill>
                <a:ea typeface="+mn-ea"/>
                <a:cs typeface="+mn-cs"/>
              </a:rPr>
              <a:t>İŞLETMELERDE MESLEKİ EĞİTİM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048631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12. SINIFTA ÖĞRENCİLERİMİZ HAFTADA 3 GÜN STAJA ÇIKACAKLARDIR.</a:t>
            </a:r>
          </a:p>
        </p:txBody>
      </p:sp>
      <p:pic>
        <p:nvPicPr>
          <p:cNvPr id="2097171" name="Resim 5" descr="NBKA4378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2564904"/>
            <a:ext cx="9144000" cy="4293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1400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tr-TR" sz="2800" b="1" dirty="0">
                <a:latin typeface="Arial"/>
              </a:rPr>
              <a:t>İŞLETMEDE BECERİ EĞİTİMİ YA DA STAJ ÇALIŞMASINDA </a:t>
            </a:r>
            <a:r>
              <a:rPr lang="tr-TR" sz="2800" dirty="0">
                <a:latin typeface="Arial"/>
              </a:rPr>
              <a:t> </a:t>
            </a:r>
            <a:r>
              <a:rPr lang="tr-TR" sz="2800" b="1" dirty="0">
                <a:latin typeface="Arial"/>
              </a:rPr>
              <a:t>MİLLÎ EĞİTİM BAKANLIĞINCA </a:t>
            </a:r>
            <a:endParaRPr lang="tr-TR" sz="2800" dirty="0">
              <a:latin typeface="Arial"/>
            </a:endParaRPr>
          </a:p>
          <a:p>
            <a:pPr marL="109728" indent="0" algn="ctr">
              <a:buNone/>
            </a:pPr>
            <a:r>
              <a:rPr lang="tr-TR" sz="2800" b="1" dirty="0">
                <a:latin typeface="Arial"/>
              </a:rPr>
              <a:t>SİGORTALANACAKSINIZ </a:t>
            </a:r>
            <a:endParaRPr lang="tr-TR" dirty="0"/>
          </a:p>
        </p:txBody>
      </p:sp>
      <p:sp>
        <p:nvSpPr>
          <p:cNvPr id="1048633" name="Başlık 2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  <a:effectLst/>
              </a:rPr>
              <a:t>Sigorta</a:t>
            </a:r>
          </a:p>
        </p:txBody>
      </p:sp>
      <p:pic>
        <p:nvPicPr>
          <p:cNvPr id="209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005064"/>
            <a:ext cx="548640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8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90909" lnSpcReduction="10000"/>
          </a:bodyPr>
          <a:lstStyle/>
          <a:p>
            <a:endParaRPr lang="tr-TR" sz="1100" dirty="0">
              <a:solidFill>
                <a:srgbClr val="000000"/>
              </a:solidFill>
              <a:latin typeface="Arial"/>
            </a:endParaRPr>
          </a:p>
          <a:p>
            <a:pPr marL="109728" indent="0" algn="ctr">
              <a:buNone/>
            </a:pPr>
            <a:r>
              <a:rPr lang="tr-TR" sz="2400" b="1" dirty="0">
                <a:latin typeface="Arial"/>
              </a:rPr>
              <a:t>ANADOLU MESLEK PROGRAMININ </a:t>
            </a:r>
            <a:endParaRPr lang="tr-TR" sz="2400" dirty="0">
              <a:latin typeface="Arial"/>
            </a:endParaRPr>
          </a:p>
          <a:p>
            <a:pPr marL="109728" indent="0" algn="ctr">
              <a:buNone/>
            </a:pPr>
            <a:r>
              <a:rPr lang="tr-TR" sz="3600" b="1" dirty="0">
                <a:latin typeface="Arial"/>
              </a:rPr>
              <a:t>12 NCİ SINIFINDA </a:t>
            </a:r>
          </a:p>
          <a:p>
            <a:endParaRPr lang="tr-TR" sz="1400" dirty="0">
              <a:solidFill>
                <a:srgbClr val="000000"/>
              </a:solidFill>
              <a:latin typeface="Arial"/>
            </a:endParaRPr>
          </a:p>
          <a:p>
            <a:endParaRPr lang="tr-TR" sz="2800" b="1" dirty="0">
              <a:latin typeface="Arial"/>
            </a:endParaRPr>
          </a:p>
          <a:p>
            <a:endParaRPr lang="tr-TR" sz="2800" b="1" dirty="0">
              <a:latin typeface="Arial"/>
            </a:endParaRPr>
          </a:p>
          <a:p>
            <a:endParaRPr lang="tr-TR" sz="2800" b="1" dirty="0">
              <a:latin typeface="Arial"/>
            </a:endParaRPr>
          </a:p>
          <a:p>
            <a:endParaRPr lang="tr-TR" sz="2800" b="1" dirty="0">
              <a:latin typeface="Arial"/>
            </a:endParaRPr>
          </a:p>
          <a:p>
            <a:pPr algn="ctr"/>
            <a:r>
              <a:rPr lang="tr-TR" sz="2800" b="1" dirty="0">
                <a:latin typeface="Arial"/>
              </a:rPr>
              <a:t>HAFTADA 3 GÜN İŞLETMEDE MESLEKİ EĞİTİM GÖRECEK VE YAŞINIZA UYGUN ASGARİ ÜCRETİN %30 UNDAN AZ OLMAMAK ÜZERE ÜCRET ALABİLECEKSİNİZ </a:t>
            </a:r>
            <a:endParaRPr lang="tr-TR" dirty="0"/>
          </a:p>
        </p:txBody>
      </p:sp>
      <p:sp>
        <p:nvSpPr>
          <p:cNvPr id="1048635" name="Başlık 2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Öğrenciyken Ücret Alabilirsiniz</a:t>
            </a:r>
          </a:p>
        </p:txBody>
      </p:sp>
      <p:pic>
        <p:nvPicPr>
          <p:cNvPr id="20971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652386"/>
            <a:ext cx="38862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8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8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9717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7934"/>
            <a:ext cx="9144000" cy="690376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Başlık 2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Okulumuz</a:t>
            </a:r>
          </a:p>
        </p:txBody>
      </p:sp>
      <p:pic>
        <p:nvPicPr>
          <p:cNvPr id="2097160" name="Picture 2" descr="C:\Users\Mdr.Yard.2\AppData\Roaming\PixelMetrics\CaptureWiz\Temp\1.jpg"/>
          <p:cNvPicPr>
            <a:picLocks noChangeAspect="1" noChangeArrowheads="1"/>
          </p:cNvPicPr>
          <p:nvPr/>
        </p:nvPicPr>
        <p:blipFill rotWithShape="1">
          <a:blip r:embed="rId2"/>
          <a:srcRect r="1178"/>
          <a:stretch>
            <a:fillRect/>
          </a:stretch>
        </p:blipFill>
        <p:spPr bwMode="auto">
          <a:xfrm>
            <a:off x="323527" y="1556792"/>
            <a:ext cx="8496945" cy="50405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97161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12615">
            <a:off x="704088" y="1907595"/>
            <a:ext cx="7735826" cy="43744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97162" name="Resim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80382">
            <a:off x="493109" y="2039859"/>
            <a:ext cx="8157780" cy="46130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97163" name="Resim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05786">
            <a:off x="602023" y="1914166"/>
            <a:ext cx="7939953" cy="44898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97164" name="Resim 8"/>
          <p:cNvPicPr>
            <a:picLocks noChangeAspect="1"/>
          </p:cNvPicPr>
          <p:nvPr/>
        </p:nvPicPr>
        <p:blipFill rotWithShape="1">
          <a:blip r:embed="rId6" cstate="print"/>
          <a:srcRect r="12339"/>
          <a:stretch>
            <a:fillRect/>
          </a:stretch>
        </p:blipFill>
        <p:spPr>
          <a:xfrm rot="564228">
            <a:off x="682246" y="1941893"/>
            <a:ext cx="7852267" cy="4514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97165" name="Picture 2" descr="C:\Users\User\Desktop\okul tanıtımı 20108-2019\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527" y="1474662"/>
            <a:ext cx="8557111" cy="5411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400" decel="10000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400" decel="100000" fill="hold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400" decel="100000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400" decel="100000" fill="hold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00" decel="100000" fill="hold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00" decel="100000" fill="hold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400" decel="100000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400" decel="100000" fill="hold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00" decel="100000" fill="hold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00" decel="100000" fill="hold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400" decel="100000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400" decel="100000" fill="hold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400" decel="100000" fill="hold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400" decel="100000" fill="hold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97175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323" y="1628800"/>
            <a:ext cx="9173819" cy="52292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Resim 1" descr="AWGE8221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Resim 1" descr="AWMX2330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Resim 1" descr="BBWA1139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Resim 1" descr="BNJT9260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Resim 1" descr="DBGO6785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Resim 1" descr="DKLD7737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2" name="Resim 1" descr="DNBO6731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Resim 1" descr="EPMQ5132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Resim 1" descr="GACP3423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Başlık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Çok Programlı Anadolu Lisesi Nedir?</a:t>
            </a:r>
          </a:p>
        </p:txBody>
      </p:sp>
      <p:sp>
        <p:nvSpPr>
          <p:cNvPr id="1048609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9375"/>
          </a:bodyPr>
          <a:lstStyle/>
          <a:p>
            <a:r>
              <a:rPr lang="tr-TR" b="1" dirty="0"/>
              <a:t>Anadolu lisesi</a:t>
            </a:r>
            <a:r>
              <a:rPr lang="tr-TR" dirty="0"/>
              <a:t>,</a:t>
            </a:r>
            <a:r>
              <a:rPr lang="tr-TR" b="1" dirty="0"/>
              <a:t> meslek lisesi</a:t>
            </a:r>
            <a:r>
              <a:rPr lang="tr-TR" dirty="0"/>
              <a:t> </a:t>
            </a:r>
            <a:r>
              <a:rPr lang="tr-TR" b="1" dirty="0"/>
              <a:t>ve teknik lisedeki</a:t>
            </a:r>
            <a:r>
              <a:rPr lang="tr-TR" dirty="0"/>
              <a:t> programları tek lisede toplayan liselere çok programlı lise denilmektedir.  </a:t>
            </a:r>
          </a:p>
          <a:p>
            <a:endParaRPr lang="tr-TR" dirty="0"/>
          </a:p>
          <a:p>
            <a:r>
              <a:rPr lang="tr-TR" dirty="0"/>
              <a:t> Çok programlı liseleri bitiren öğrencilere diplomaları bitirilen programa göre verilmektedir. Örnek olarak çok programlı lisenin meslek lisesi bölümünden mezun olan bir öğrenciye meslek lisesi diploması verilmektedir. </a:t>
            </a:r>
          </a:p>
          <a:p>
            <a:pPr marL="0" indent="0"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5" name="Resim 1" descr="GRKU9141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6" name="Resim 1" descr="IYUV0966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646363" y="0"/>
            <a:ext cx="38496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Resim 1" descr="WZPW7565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Clr>
                <a:srgbClr val="2DA2BF"/>
              </a:buClr>
            </a:pPr>
            <a:endParaRPr lang="tr-TR" sz="2800" b="1" dirty="0">
              <a:solidFill>
                <a:prstClr val="black"/>
              </a:solidFill>
              <a:latin typeface="Arial"/>
            </a:endParaRPr>
          </a:p>
          <a:p>
            <a:pPr lvl="0">
              <a:buClr>
                <a:srgbClr val="2DA2BF"/>
              </a:buClr>
            </a:pPr>
            <a:endParaRPr lang="tr-TR" sz="2800" b="1" dirty="0">
              <a:solidFill>
                <a:prstClr val="black"/>
              </a:solidFill>
              <a:latin typeface="Arial"/>
            </a:endParaRPr>
          </a:p>
          <a:p>
            <a:pPr lvl="0">
              <a:buClr>
                <a:srgbClr val="2DA2BF"/>
              </a:buClr>
            </a:pPr>
            <a:endParaRPr lang="tr-TR" sz="2800" b="1" dirty="0">
              <a:solidFill>
                <a:prstClr val="black"/>
              </a:solidFill>
              <a:latin typeface="Arial"/>
            </a:endParaRPr>
          </a:p>
          <a:p>
            <a:pPr lvl="0">
              <a:buClr>
                <a:srgbClr val="2DA2BF"/>
              </a:buClr>
            </a:pPr>
            <a:endParaRPr lang="tr-TR" sz="2800" b="1" dirty="0">
              <a:solidFill>
                <a:prstClr val="black"/>
              </a:solidFill>
              <a:latin typeface="Arial"/>
            </a:endParaRPr>
          </a:p>
          <a:p>
            <a:pPr lvl="0">
              <a:buClr>
                <a:srgbClr val="2DA2BF"/>
              </a:buClr>
            </a:pPr>
            <a:endParaRPr lang="tr-TR" sz="2800" b="1" dirty="0">
              <a:solidFill>
                <a:prstClr val="black"/>
              </a:solidFill>
              <a:latin typeface="Arial"/>
            </a:endParaRPr>
          </a:p>
          <a:p>
            <a:pPr lvl="0">
              <a:buClr>
                <a:srgbClr val="2DA2BF"/>
              </a:buClr>
            </a:pPr>
            <a:endParaRPr lang="tr-TR" sz="2800" b="1" dirty="0">
              <a:solidFill>
                <a:prstClr val="black"/>
              </a:solidFill>
              <a:latin typeface="Arial"/>
            </a:endParaRPr>
          </a:p>
          <a:p>
            <a:pPr lvl="0">
              <a:buClr>
                <a:srgbClr val="2DA2BF"/>
              </a:buClr>
            </a:pPr>
            <a:endParaRPr lang="tr-TR" sz="2800" b="1" dirty="0">
              <a:solidFill>
                <a:prstClr val="black"/>
              </a:solidFill>
              <a:latin typeface="Arial"/>
            </a:endParaRPr>
          </a:p>
          <a:p>
            <a:pPr marL="109728" lvl="0" indent="0" algn="ctr">
              <a:buClr>
                <a:srgbClr val="2DA2BF"/>
              </a:buClr>
              <a:buNone/>
            </a:pPr>
            <a:r>
              <a:rPr lang="tr-TR" sz="2800" b="1" dirty="0">
                <a:solidFill>
                  <a:prstClr val="black"/>
                </a:solidFill>
                <a:latin typeface="Arial"/>
              </a:rPr>
              <a:t>SİZİN, AİLENİZİN ve ÜLKEMİZİN GELECEĞİ İÇİN HAYIRLI OLMASI DİLEĞİYLE.</a:t>
            </a:r>
            <a:endParaRPr lang="tr-TR" dirty="0">
              <a:solidFill>
                <a:prstClr val="black"/>
              </a:solidFill>
            </a:endParaRPr>
          </a:p>
          <a:p>
            <a:endParaRPr lang="tr-TR" sz="11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8644" name="Başlık 2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Vereceğiniz Kararın</a:t>
            </a:r>
          </a:p>
        </p:txBody>
      </p:sp>
      <p:pic>
        <p:nvPicPr>
          <p:cNvPr id="20971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447800"/>
            <a:ext cx="502920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7032"/>
            <a:ext cx="4572000" cy="311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7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933055"/>
            <a:ext cx="5012365" cy="2892055"/>
          </a:xfrm>
          <a:prstGeom prst="rect">
            <a:avLst/>
          </a:prstGeom>
        </p:spPr>
      </p:pic>
      <p:sp>
        <p:nvSpPr>
          <p:cNvPr id="1048610" name="İçerik Yer Tutucusu 1"/>
          <p:cNvSpPr>
            <a:spLocks noGrp="1"/>
          </p:cNvSpPr>
          <p:nvPr>
            <p:ph idx="1"/>
          </p:nvPr>
        </p:nvSpPr>
        <p:spPr>
          <a:xfrm>
            <a:off x="493342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tr-TR" sz="2800" b="1" dirty="0">
              <a:latin typeface="Arial"/>
            </a:endParaRPr>
          </a:p>
          <a:p>
            <a:r>
              <a:rPr lang="tr-TR" b="1">
                <a:latin typeface="Arial"/>
              </a:rPr>
              <a:t>Okulumuz, 2018-2019 </a:t>
            </a:r>
            <a:r>
              <a:rPr lang="tr-TR" b="1" dirty="0">
                <a:latin typeface="Arial"/>
              </a:rPr>
              <a:t>Eğitim-Öğretim yılından itibaren  adrese dayalı sistemle </a:t>
            </a:r>
            <a:r>
              <a:rPr lang="tr-TR" b="1">
                <a:latin typeface="Arial"/>
              </a:rPr>
              <a:t>öğrenci almaktadır.</a:t>
            </a:r>
            <a:endParaRPr lang="tr-TR" sz="2800" b="1" dirty="0">
              <a:latin typeface="Arial"/>
            </a:endParaRPr>
          </a:p>
          <a:p>
            <a:pPr marL="109728" indent="0" algn="ctr">
              <a:buNone/>
            </a:pPr>
            <a:endParaRPr lang="tr-TR" dirty="0"/>
          </a:p>
        </p:txBody>
      </p:sp>
      <p:sp>
        <p:nvSpPr>
          <p:cNvPr id="1048611" name="Başlık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Tuzla Orhanlı Çok Programlı Anadolu Lisesine Giriş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İçerik Yer Tutucusu 1"/>
          <p:cNvSpPr>
            <a:spLocks noGrp="1"/>
          </p:cNvSpPr>
          <p:nvPr>
            <p:ph idx="1"/>
          </p:nvPr>
        </p:nvSpPr>
        <p:spPr>
          <a:xfrm>
            <a:off x="107504" y="1828800"/>
            <a:ext cx="5302696" cy="3688432"/>
          </a:xfrm>
        </p:spPr>
        <p:txBody>
          <a:bodyPr>
            <a:normAutofit fontScale="96429" lnSpcReduction="10000"/>
          </a:bodyPr>
          <a:lstStyle/>
          <a:p>
            <a:r>
              <a:rPr lang="tr-TR" sz="2800" b="1" dirty="0"/>
              <a:t>Öğretmen </a:t>
            </a:r>
            <a:r>
              <a:rPr lang="tr-TR" sz="2800" b="1" dirty="0" smtClean="0"/>
              <a:t>Sayısı:37</a:t>
            </a:r>
            <a:endParaRPr lang="tr-TR" sz="2800" b="1" dirty="0"/>
          </a:p>
          <a:p>
            <a:r>
              <a:rPr lang="tr-TR" sz="2800" b="1" dirty="0"/>
              <a:t>Öğrenci </a:t>
            </a:r>
            <a:r>
              <a:rPr lang="tr-TR" sz="2800" b="1" dirty="0" smtClean="0"/>
              <a:t>Sayısı:719</a:t>
            </a:r>
            <a:endParaRPr lang="tr-TR" sz="2800" b="1" dirty="0"/>
          </a:p>
          <a:p>
            <a:r>
              <a:rPr lang="tr-TR" sz="2800" b="1" dirty="0"/>
              <a:t>Derslik Sayısı:21</a:t>
            </a:r>
          </a:p>
          <a:p>
            <a:r>
              <a:rPr lang="tr-TR" sz="2800" b="1" dirty="0"/>
              <a:t>Fizik, Kimya ve Biyoloji Laboratuvarları</a:t>
            </a:r>
          </a:p>
          <a:p>
            <a:r>
              <a:rPr lang="tr-TR" sz="2800" b="1" dirty="0"/>
              <a:t>Sağlık Laboratuvarı </a:t>
            </a:r>
          </a:p>
          <a:p>
            <a:r>
              <a:rPr lang="tr-TR" sz="2800" b="1" dirty="0"/>
              <a:t>Konferans Salonu</a:t>
            </a:r>
          </a:p>
          <a:p>
            <a:r>
              <a:rPr lang="tr-TR" sz="2800" b="1" dirty="0"/>
              <a:t>Spor Salonu</a:t>
            </a:r>
          </a:p>
        </p:txBody>
      </p:sp>
      <p:sp>
        <p:nvSpPr>
          <p:cNvPr id="1048613" name="Başlık 2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tr-TR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Okulumuz Hakkında Bilgi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8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1 Başlık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tr-TR" b="1" dirty="0">
                <a:solidFill>
                  <a:schemeClr val="bg1"/>
                </a:solidFill>
              </a:rPr>
              <a:t>HAFTA SONU KURSLARI</a:t>
            </a:r>
          </a:p>
        </p:txBody>
      </p:sp>
      <p:sp>
        <p:nvSpPr>
          <p:cNvPr id="1048622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6250" lnSpcReduction="1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MATEMATİK                              </a:t>
            </a:r>
          </a:p>
          <a:p>
            <a:r>
              <a:rPr lang="tr-TR" dirty="0">
                <a:solidFill>
                  <a:srgbClr val="FF0000"/>
                </a:solidFill>
              </a:rPr>
              <a:t>EDEBİYAT</a:t>
            </a:r>
          </a:p>
          <a:p>
            <a:r>
              <a:rPr lang="tr-TR" dirty="0">
                <a:solidFill>
                  <a:srgbClr val="FF0000"/>
                </a:solidFill>
              </a:rPr>
              <a:t>FİZİK                                       DERSLERİNDEN </a:t>
            </a:r>
          </a:p>
          <a:p>
            <a:r>
              <a:rPr lang="tr-TR" dirty="0">
                <a:solidFill>
                  <a:srgbClr val="FF0000"/>
                </a:solidFill>
              </a:rPr>
              <a:t>KİMYA                                     KURS</a:t>
            </a:r>
          </a:p>
          <a:p>
            <a:r>
              <a:rPr lang="tr-TR" dirty="0">
                <a:solidFill>
                  <a:srgbClr val="FF0000"/>
                </a:solidFill>
              </a:rPr>
              <a:t>BİYOLOJİ                                 VERİLMEKTEDİR..</a:t>
            </a:r>
          </a:p>
          <a:p>
            <a:r>
              <a:rPr lang="tr-TR" dirty="0">
                <a:solidFill>
                  <a:srgbClr val="FF0000"/>
                </a:solidFill>
              </a:rPr>
              <a:t>TARİH </a:t>
            </a:r>
          </a:p>
          <a:p>
            <a:r>
              <a:rPr lang="tr-TR" dirty="0">
                <a:solidFill>
                  <a:srgbClr val="FF0000"/>
                </a:solidFill>
              </a:rPr>
              <a:t>İNGİLİZCE</a:t>
            </a: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8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8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8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8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8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86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86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Başlık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3528392" cy="1714202"/>
          </a:xfrm>
        </p:spPr>
        <p:txBody>
          <a:bodyPr>
            <a:normAutofit fontScale="90000"/>
          </a:bodyPr>
          <a:lstStyle/>
          <a:p>
            <a:r>
              <a:rPr lang="tr-TR" dirty="0"/>
              <a:t>Anadolu Lisesi</a:t>
            </a:r>
            <a:br>
              <a:rPr lang="tr-TR" dirty="0"/>
            </a:br>
            <a:r>
              <a:rPr lang="tr-TR" dirty="0"/>
              <a:t>9 ve 10. sınıfta okutulan dersler</a:t>
            </a:r>
          </a:p>
        </p:txBody>
      </p:sp>
      <p:pic>
        <p:nvPicPr>
          <p:cNvPr id="2097170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3968" y="39309"/>
            <a:ext cx="4139952" cy="681869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Başlık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Anadolu Lisesi Programı Alanları ve Alanların Puan Türleri</a:t>
            </a:r>
            <a:endParaRPr lang="tr-TR" sz="3800" b="1" dirty="0">
              <a:solidFill>
                <a:schemeClr val="bg1"/>
              </a:solidFill>
            </a:endParaRPr>
          </a:p>
        </p:txBody>
      </p:sp>
      <p:graphicFrame>
        <p:nvGraphicFramePr>
          <p:cNvPr id="4194304" name="İçerik Yer Tutucusu 3"/>
          <p:cNvGraphicFramePr>
            <a:graphicFrameLocks noGrp="1"/>
          </p:cNvGraphicFramePr>
          <p:nvPr>
            <p:ph idx="1"/>
          </p:nvPr>
        </p:nvGraphicFramePr>
        <p:xfrm>
          <a:off x="827584" y="1700810"/>
          <a:ext cx="6840760" cy="48275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3511"/>
                <a:gridCol w="3125013"/>
                <a:gridCol w="44450"/>
                <a:gridCol w="1267786"/>
              </a:tblGrid>
              <a:tr h="499943"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1" u="none" strike="noStrike" dirty="0">
                          <a:effectLst/>
                        </a:rPr>
                        <a:t>ALAN ADI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3000" b="1" u="none" strike="noStrike" dirty="0">
                          <a:effectLst/>
                        </a:rPr>
                        <a:t>PUAN TÜRLERİ</a:t>
                      </a:r>
                      <a:endParaRPr lang="tr-TR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64947">
                <a:tc>
                  <a:txBody>
                    <a:bodyPr/>
                    <a:lstStyle/>
                    <a:p>
                      <a:pPr algn="l" fontAlgn="ctr"/>
                      <a:endParaRPr lang="tr-T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9943">
                <a:tc>
                  <a:txBody>
                    <a:bodyPr/>
                    <a:lstStyle/>
                    <a:p>
                      <a:pPr algn="l" fontAlgn="ctr"/>
                      <a:r>
                        <a:rPr lang="tr-TR" sz="2800" b="1" u="none" strike="noStrike" dirty="0">
                          <a:effectLst/>
                        </a:rPr>
                        <a:t>SAYISAL ALAN</a:t>
                      </a:r>
                      <a:endParaRPr lang="tr-T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/>
                        <a:t>SAY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9525" marR="9525" marT="9525" marB="0" anchor="ctr"/>
                </a:tc>
              </a:tr>
              <a:tr h="499943">
                <a:tc>
                  <a:txBody>
                    <a:bodyPr/>
                    <a:lstStyle/>
                    <a:p>
                      <a:pPr algn="l" fontAlgn="ctr"/>
                      <a:endParaRPr lang="tr-T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tr-TR" sz="2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99943">
                <a:tc>
                  <a:txBody>
                    <a:bodyPr/>
                    <a:lstStyle/>
                    <a:p>
                      <a:pPr algn="l" fontAlgn="ctr"/>
                      <a:r>
                        <a:rPr lang="tr-TR" sz="2800" b="1" u="none" strike="noStrike" dirty="0">
                          <a:effectLst/>
                        </a:rPr>
                        <a:t>EŞİT AĞIRLIK ALANI </a:t>
                      </a:r>
                      <a:endParaRPr lang="tr-T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/>
                        <a:t>EA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9525" marR="9525" marT="9525" marB="0" anchor="ctr"/>
                </a:tc>
              </a:tr>
              <a:tr h="499943">
                <a:tc>
                  <a:txBody>
                    <a:bodyPr/>
                    <a:lstStyle/>
                    <a:p>
                      <a:pPr algn="l" fontAlgn="ctr"/>
                      <a:endParaRPr lang="tr-T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tr-TR" sz="2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99943">
                <a:tc>
                  <a:txBody>
                    <a:bodyPr/>
                    <a:lstStyle/>
                    <a:p>
                      <a:pPr algn="l" fontAlgn="ctr"/>
                      <a:r>
                        <a:rPr lang="tr-TR" sz="2800" b="1" u="none" strike="noStrike" dirty="0">
                          <a:effectLst/>
                        </a:rPr>
                        <a:t>SOSYAL ALAN</a:t>
                      </a:r>
                      <a:endParaRPr lang="tr-T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/>
                        <a:t>SÖZ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99943">
                <a:tc>
                  <a:txBody>
                    <a:bodyPr/>
                    <a:lstStyle/>
                    <a:p>
                      <a:pPr algn="l" fontAlgn="ctr"/>
                      <a:endParaRPr lang="tr-T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tr-TR" sz="2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8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99943">
                <a:tc>
                  <a:txBody>
                    <a:bodyPr/>
                    <a:lstStyle/>
                    <a:p>
                      <a:pPr algn="l" fontAlgn="ctr"/>
                      <a:r>
                        <a:rPr lang="tr-TR" sz="2800" b="1" u="none" strike="noStrike" dirty="0">
                          <a:effectLst/>
                        </a:rPr>
                        <a:t>DİL ALANI </a:t>
                      </a:r>
                      <a:endParaRPr lang="tr-T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/>
                        <a:t>DİL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Başlık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Anadolu Meslek Programı</a:t>
            </a:r>
          </a:p>
        </p:txBody>
      </p:sp>
      <p:pic>
        <p:nvPicPr>
          <p:cNvPr id="2097158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753" y="2332037"/>
            <a:ext cx="9151753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